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Lexend Deca" charset="1" panose="00000000000000000000"/>
      <p:regular r:id="rId58"/>
    </p:embeddedFont>
    <p:embeddedFont>
      <p:font typeface="Clear Sans" charset="1" panose="020B0503030202020304"/>
      <p:regular r:id="rId59"/>
    </p:embeddedFont>
    <p:embeddedFont>
      <p:font typeface="League Spartan" charset="1" panose="00000800000000000000"/>
      <p:regular r:id="rId60"/>
    </p:embeddedFont>
    <p:embeddedFont>
      <p:font typeface="Clear Sans Bold" charset="1" panose="020B0803030202020304"/>
      <p:regular r:id="rId61"/>
    </p:embeddedFont>
    <p:embeddedFont>
      <p:font typeface="Clear Sans Light" charset="1" panose="020B0303030202020304"/>
      <p:regular r:id="rId67"/>
    </p:embeddedFont>
    <p:embeddedFont>
      <p:font typeface="Times New Roman" charset="1" panose="02030502070405020303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notesMasters/notesMaster1.xml" Type="http://schemas.openxmlformats.org/officeDocument/2006/relationships/notesMaster"/><Relationship Id="rId63" Target="theme/theme2.xml" Type="http://schemas.openxmlformats.org/officeDocument/2006/relationships/theme"/><Relationship Id="rId64" Target="notesSlides/notesSlide1.xml" Type="http://schemas.openxmlformats.org/officeDocument/2006/relationships/notesSlide"/><Relationship Id="rId65" Target="notesSlides/notesSlide2.xml" Type="http://schemas.openxmlformats.org/officeDocument/2006/relationships/notesSlide"/><Relationship Id="rId66" Target="notesSlides/notesSlide3.xml" Type="http://schemas.openxmlformats.org/officeDocument/2006/relationships/notesSlide"/><Relationship Id="rId67" Target="fonts/font67.fntdata" Type="http://schemas.openxmlformats.org/officeDocument/2006/relationships/font"/><Relationship Id="rId68" Target="notesSlides/notesSlide4.xml" Type="http://schemas.openxmlformats.org/officeDocument/2006/relationships/notesSlide"/><Relationship Id="rId69" Target="notesSlides/notesSlide5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6.xml" Type="http://schemas.openxmlformats.org/officeDocument/2006/relationships/notesSlide"/><Relationship Id="rId71" Target="fonts/font71.fntdata" Type="http://schemas.openxmlformats.org/officeDocument/2006/relationships/font"/><Relationship Id="rId72" Target="notesSlides/notesSlide7.xml" Type="http://schemas.openxmlformats.org/officeDocument/2006/relationships/notesSlide"/><Relationship Id="rId73" Target="notesSlides/notesSlide8.xml" Type="http://schemas.openxmlformats.org/officeDocument/2006/relationships/notesSlide"/><Relationship Id="rId74" Target="notesSlides/notesSlide9.xml" Type="http://schemas.openxmlformats.org/officeDocument/2006/relationships/notesSlide"/><Relationship Id="rId75" Target="notesSlides/notesSlide10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Trajetória do mercado de criptomoedas</a:t>
            </a:r>
          </a:p>
          <a:p>
            <a:r>
              <a:rPr lang="en-US"/>
              <a:t>2. O mercado de criptomoedas atualmente</a:t>
            </a:r>
          </a:p>
          <a:p>
            <a:r>
              <a:rPr lang="en-US"/>
              <a:t>3. Perspectivas futuras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Trajetória do mercado de criptomoedas</a:t>
            </a:r>
          </a:p>
          <a:p>
            <a:r>
              <a:rPr lang="en-US"/>
              <a:t>2. O mercado de criptomoedas atualmente</a:t>
            </a:r>
          </a:p>
          <a:p>
            <a:r>
              <a:rPr lang="en-US"/>
              <a:t>3. Perspectivas futuras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Valor de mercado: é o valor total das criptomoedas em circulação. Ou seja, é o preço das moedas vezes a quantidade em circulação.</a:t>
            </a:r>
          </a:p>
          <a:p>
            <a:r>
              <a:rPr lang="en-US"/>
              <a:t/>
            </a:r>
          </a:p>
          <a:p>
            <a:r>
              <a:rPr lang="en-US"/>
              <a:t>Volume: Representa o volume de transações em determinado espaço de tempo.</a:t>
            </a:r>
          </a:p>
          <a:p>
            <a:r>
              <a:rPr lang="en-US"/>
              <a:t>Total de negociações realizadas em um determinado período de tempo.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Trajetória do mercado de criptomoedas</a:t>
            </a:r>
          </a:p>
          <a:p>
            <a:r>
              <a:rPr lang="en-US"/>
              <a:t>2. O mercado de criptomoedas atualmente</a:t>
            </a:r>
          </a:p>
          <a:p>
            <a:r>
              <a:rPr lang="en-US"/>
              <a:t>3. Perspectivas futuras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Trajetória do mercado de criptomoedas</a:t>
            </a:r>
          </a:p>
          <a:p>
            <a:r>
              <a:rPr lang="en-US"/>
              <a:t>2. O mercado de criptomoedas atualmente</a:t>
            </a:r>
          </a:p>
          <a:p>
            <a:r>
              <a:rPr lang="en-US"/>
              <a:t>3. Perspectivas futuras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Trajetória do mercado de criptomoedas</a:t>
            </a:r>
          </a:p>
          <a:p>
            <a:r>
              <a:rPr lang="en-US"/>
              <a:t>2. O mercado de criptomoedas atualmente</a:t>
            </a:r>
          </a:p>
          <a:p>
            <a:r>
              <a:rPr lang="en-US"/>
              <a:t>3. Perspectivas futuras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Trajetória do mercado de criptomoedas</a:t>
            </a:r>
          </a:p>
          <a:p>
            <a:r>
              <a:rPr lang="en-US"/>
              <a:t>2. O mercado de criptomoedas atualmente</a:t>
            </a:r>
          </a:p>
          <a:p>
            <a:r>
              <a:rPr lang="en-US"/>
              <a:t>3. Perspectivas futuras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Trajetória do mercado de criptomoedas</a:t>
            </a:r>
          </a:p>
          <a:p>
            <a:r>
              <a:rPr lang="en-US"/>
              <a:t>2. O mercado de criptomoedas atualmente</a:t>
            </a:r>
          </a:p>
          <a:p>
            <a:r>
              <a:rPr lang="en-US"/>
              <a:t>3. Perspectivas futuras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Trajetória do mercado de criptomoedas</a:t>
            </a:r>
          </a:p>
          <a:p>
            <a:r>
              <a:rPr lang="en-US"/>
              <a:t>2. O mercado de criptomoedas atualmente</a:t>
            </a:r>
          </a:p>
          <a:p>
            <a:r>
              <a:rPr lang="en-US"/>
              <a:t>3. Perspectivas futuras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Trajetória do mercado de criptomoedas</a:t>
            </a:r>
          </a:p>
          <a:p>
            <a:r>
              <a:rPr lang="en-US"/>
              <a:t>2. O mercado de criptomoedas atualmente</a:t>
            </a:r>
          </a:p>
          <a:p>
            <a:r>
              <a:rPr lang="en-US"/>
              <a:t>3. Perspectivas futuras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https://exame.com/future-of-money/investidor-com-lucro-de-r-1-bilhao-movimenta-bitcoins-pela-1a-vez-em-14-anos/" TargetMode="External" Type="http://schemas.openxmlformats.org/officeDocument/2006/relationships/hyperlink"/><Relationship Id="rId6" Target="https://www.moneytimes.com.br/bitcoin-btc-chega-a-cair-mais-de-13-com-tarifaco-de-trump-e-derruba-criptomoedas-hoje-saiba-o-que-esperar-rens/" TargetMode="External" Type="http://schemas.openxmlformats.org/officeDocument/2006/relationships/hyperlink"/><Relationship Id="rId7" Target="https://www.google.com/finance/quote/BTC-USD" TargetMode="External" Type="http://schemas.openxmlformats.org/officeDocument/2006/relationships/hyperlink"/><Relationship Id="rId8" Target="https://exame.com/future-of-money/criptomoedas-movimentam-mais-de-r-100-bilhoes-no-brasil-pela-1a-vez-na-historia/" TargetMode="External" Type="http://schemas.openxmlformats.org/officeDocument/2006/relationships/hyperlink"/><Relationship Id="rId9" Target="https://investidor10.com.br/noticias/criptomoedas-voltam-a-subir-sob-efeito-trump-bitcoin-btc-retoma-os-us-102-mil-110787/" TargetMode="External" Type="http://schemas.openxmlformats.org/officeDocument/2006/relationships/hyperlink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https://investalk.bb.com.br/noticias/economia/stablecoins-avancam-em-regulacao-no-brasil-e-prometem-facilitar-transferencias-internacionais" TargetMode="External" Type="http://schemas.openxmlformats.org/officeDocument/2006/relationships/hyperlink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5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94184" y="9239250"/>
            <a:ext cx="10512698" cy="9525"/>
          </a:xfrm>
          <a:prstGeom prst="line">
            <a:avLst/>
          </a:prstGeom>
          <a:ln cap="rnd" w="95250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0685" y="962025"/>
            <a:ext cx="10708149" cy="19050"/>
          </a:xfrm>
          <a:prstGeom prst="line">
            <a:avLst/>
          </a:prstGeom>
          <a:ln cap="rnd" w="95250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254494" y="7126927"/>
            <a:ext cx="0" cy="2131373"/>
          </a:xfrm>
          <a:prstGeom prst="line">
            <a:avLst/>
          </a:prstGeom>
          <a:ln cap="rnd" w="95250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15139860" y="5215145"/>
            <a:ext cx="3526257" cy="807787"/>
          </a:xfrm>
          <a:custGeom>
            <a:avLst/>
            <a:gdLst/>
            <a:ahLst/>
            <a:cxnLst/>
            <a:rect r="r" b="b" t="t" l="l"/>
            <a:pathLst>
              <a:path h="807787" w="3526257">
                <a:moveTo>
                  <a:pt x="0" y="0"/>
                </a:moveTo>
                <a:lnTo>
                  <a:pt x="3526257" y="0"/>
                </a:lnTo>
                <a:lnTo>
                  <a:pt x="3526257" y="807787"/>
                </a:lnTo>
                <a:lnTo>
                  <a:pt x="0" y="80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64295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038225" y="942975"/>
            <a:ext cx="0" cy="2131373"/>
          </a:xfrm>
          <a:prstGeom prst="line">
            <a:avLst/>
          </a:prstGeom>
          <a:ln cap="rnd" w="95250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-358862" y="4131850"/>
            <a:ext cx="3526257" cy="846214"/>
          </a:xfrm>
          <a:custGeom>
            <a:avLst/>
            <a:gdLst/>
            <a:ahLst/>
            <a:cxnLst/>
            <a:rect r="r" b="b" t="t" l="l"/>
            <a:pathLst>
              <a:path h="846214" w="3526257">
                <a:moveTo>
                  <a:pt x="0" y="0"/>
                </a:moveTo>
                <a:lnTo>
                  <a:pt x="3526257" y="0"/>
                </a:lnTo>
                <a:lnTo>
                  <a:pt x="3526257" y="846214"/>
                </a:lnTo>
                <a:lnTo>
                  <a:pt x="0" y="84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568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24842" y="6578016"/>
            <a:ext cx="12038317" cy="167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6034" spc="681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PORTAL DE CRIPTOMOEDAS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204954" y="1844054"/>
            <a:ext cx="3878091" cy="4023711"/>
          </a:xfrm>
          <a:custGeom>
            <a:avLst/>
            <a:gdLst/>
            <a:ahLst/>
            <a:cxnLst/>
            <a:rect r="r" b="b" t="t" l="l"/>
            <a:pathLst>
              <a:path h="4023711" w="3878091">
                <a:moveTo>
                  <a:pt x="0" y="0"/>
                </a:moveTo>
                <a:lnTo>
                  <a:pt x="3878092" y="0"/>
                </a:lnTo>
                <a:lnTo>
                  <a:pt x="3878092" y="4023711"/>
                </a:lnTo>
                <a:lnTo>
                  <a:pt x="0" y="4023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8032" y="2646129"/>
            <a:ext cx="556274" cy="5562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58032" y="3982805"/>
            <a:ext cx="556274" cy="5562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58032" y="6446341"/>
            <a:ext cx="556274" cy="55627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58032" y="5324110"/>
            <a:ext cx="556274" cy="55627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58032" y="7572778"/>
            <a:ext cx="556274" cy="55627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16672" y="7572778"/>
            <a:ext cx="1763453" cy="1520565"/>
            <a:chOff x="0" y="0"/>
            <a:chExt cx="2351271" cy="2027420"/>
          </a:xfrm>
        </p:grpSpPr>
        <p:sp>
          <p:nvSpPr>
            <p:cNvPr name="AutoShape 13" id="13"/>
            <p:cNvSpPr/>
            <p:nvPr/>
          </p:nvSpPr>
          <p:spPr>
            <a:xfrm flipH="true">
              <a:off x="0" y="1963920"/>
              <a:ext cx="2351271" cy="0"/>
            </a:xfrm>
            <a:prstGeom prst="line">
              <a:avLst/>
            </a:prstGeom>
            <a:ln cap="rnd" w="127000">
              <a:solidFill>
                <a:srgbClr val="FBDE5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63500" y="0"/>
              <a:ext cx="0" cy="1963920"/>
            </a:xfrm>
            <a:prstGeom prst="line">
              <a:avLst/>
            </a:prstGeom>
            <a:ln cap="rnd" w="127000">
              <a:solidFill>
                <a:srgbClr val="FBDE5A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5738731" y="1028700"/>
            <a:ext cx="1520569" cy="1763453"/>
            <a:chOff x="0" y="0"/>
            <a:chExt cx="2027425" cy="2351271"/>
          </a:xfrm>
        </p:grpSpPr>
        <p:sp>
          <p:nvSpPr>
            <p:cNvPr name="AutoShape 16" id="16"/>
            <p:cNvSpPr/>
            <p:nvPr/>
          </p:nvSpPr>
          <p:spPr>
            <a:xfrm flipV="true">
              <a:off x="1963925" y="0"/>
              <a:ext cx="0" cy="2351271"/>
            </a:xfrm>
            <a:prstGeom prst="line">
              <a:avLst/>
            </a:prstGeom>
            <a:ln cap="rnd" w="127000">
              <a:solidFill>
                <a:srgbClr val="FBDE5A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2" y="63500"/>
              <a:ext cx="1963920" cy="76"/>
            </a:xfrm>
            <a:prstGeom prst="line">
              <a:avLst/>
            </a:prstGeom>
            <a:ln cap="rnd" w="127000">
              <a:solidFill>
                <a:srgbClr val="FBDE5A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900781" y="5370016"/>
            <a:ext cx="6310892" cy="4204632"/>
          </a:xfrm>
          <a:custGeom>
            <a:avLst/>
            <a:gdLst/>
            <a:ahLst/>
            <a:cxnLst/>
            <a:rect r="r" b="b" t="t" l="l"/>
            <a:pathLst>
              <a:path h="4204632" w="6310892">
                <a:moveTo>
                  <a:pt x="0" y="0"/>
                </a:moveTo>
                <a:lnTo>
                  <a:pt x="6310892" y="0"/>
                </a:lnTo>
                <a:lnTo>
                  <a:pt x="6310892" y="4204632"/>
                </a:lnTo>
                <a:lnTo>
                  <a:pt x="0" y="4204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FBDE5A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2178218" y="2341329"/>
            <a:ext cx="9628561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Visualizar Notícias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9740" y="2642112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b="true" sz="259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8218" y="3946160"/>
            <a:ext cx="9755367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199"/>
              </a:lnSpc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Sistema de Login e Cadastro de Usuário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9740" y="3978787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b="true" sz="2594" u="non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9740" y="6442323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b="true" sz="2594" u="non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96510" y="5019310"/>
            <a:ext cx="8741942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Gerenciamento de Criptomoedas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9740" y="5320093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b="true" sz="2594" u="non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9740" y="7568761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72"/>
              </a:lnSpc>
              <a:spcBef>
                <a:spcPct val="0"/>
              </a:spcBef>
            </a:pPr>
            <a:r>
              <a:rPr lang="en-US" b="true" sz="2594" u="none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028700"/>
            <a:ext cx="1402735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0"/>
              </a:lnSpc>
              <a:spcBef>
                <a:spcPct val="0"/>
              </a:spcBef>
            </a:pPr>
            <a:r>
              <a:rPr lang="en-US" sz="6100" spc="353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PRINCIPAIS FUNCIONALIDADES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78218" y="6136910"/>
            <a:ext cx="8741942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Comparar Criptomoedas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78218" y="7258718"/>
            <a:ext cx="8741942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99"/>
              </a:lnSpc>
              <a:spcBef>
                <a:spcPct val="0"/>
              </a:spcBef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Gerenciamento de Alertas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10979" y="9568667"/>
            <a:ext cx="6113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652626" y="9046081"/>
            <a:ext cx="1763453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00251" y="7573141"/>
            <a:ext cx="0" cy="147294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7211675" y="1028700"/>
            <a:ext cx="0" cy="1763453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5738733" y="1076325"/>
            <a:ext cx="1472940" cy="57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49836" y="5370016"/>
            <a:ext cx="6461838" cy="4305199"/>
          </a:xfrm>
          <a:custGeom>
            <a:avLst/>
            <a:gdLst/>
            <a:ahLst/>
            <a:cxnLst/>
            <a:rect r="r" b="b" t="t" l="l"/>
            <a:pathLst>
              <a:path h="4305199" w="6461838">
                <a:moveTo>
                  <a:pt x="0" y="0"/>
                </a:moveTo>
                <a:lnTo>
                  <a:pt x="6461837" y="0"/>
                </a:lnTo>
                <a:lnTo>
                  <a:pt x="6461837" y="4305199"/>
                </a:lnTo>
                <a:lnTo>
                  <a:pt x="0" y="4305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FBDE5A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28803" y="3290779"/>
            <a:ext cx="10676296" cy="656719"/>
            <a:chOff x="0" y="0"/>
            <a:chExt cx="14235061" cy="87562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62536"/>
              <a:ext cx="750554" cy="75055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BDE5A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243699" y="-342900"/>
              <a:ext cx="12991362" cy="1218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02"/>
                </a:lnSpc>
              </a:pPr>
              <a:r>
                <a:rPr lang="en-US" sz="4351">
                  <a:solidFill>
                    <a:srgbClr val="F2EBD7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Segurança e proteção dos dados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0244" y="87055"/>
              <a:ext cx="530066" cy="615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1"/>
                </a:lnSpc>
              </a:pPr>
              <a:r>
                <a:rPr lang="en-US" sz="2624">
                  <a:solidFill>
                    <a:srgbClr val="000000"/>
                  </a:solidFill>
                  <a:latin typeface="Clear Sans Light"/>
                  <a:ea typeface="Clear Sans Light"/>
                  <a:cs typeface="Clear Sans Light"/>
                  <a:sym typeface="Clear Sans Light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0047" y="4608352"/>
            <a:ext cx="10813372" cy="658004"/>
            <a:chOff x="0" y="0"/>
            <a:chExt cx="14417829" cy="87733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63392"/>
              <a:ext cx="750554" cy="750554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BDE5A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255374" y="-47625"/>
              <a:ext cx="13162455" cy="924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656"/>
                </a:lnSpc>
              </a:pPr>
              <a:r>
                <a:rPr lang="en-US" sz="4351">
                  <a:solidFill>
                    <a:srgbClr val="F2EBD7"/>
                  </a:solidFill>
                  <a:latin typeface="Clear Sans"/>
                  <a:ea typeface="Clear Sans"/>
                  <a:cs typeface="Clear Sans"/>
                  <a:sym typeface="Clear Sans"/>
                </a:rPr>
                <a:t>Usabilidade e Experiência do Usuário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0244" y="87911"/>
              <a:ext cx="530066" cy="615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121"/>
                </a:lnSpc>
                <a:spcBef>
                  <a:spcPct val="0"/>
                </a:spcBef>
              </a:pPr>
              <a:r>
                <a:rPr lang="en-US" sz="2624" u="none">
                  <a:solidFill>
                    <a:srgbClr val="000000"/>
                  </a:solidFill>
                  <a:latin typeface="Clear Sans Light"/>
                  <a:ea typeface="Clear Sans Light"/>
                  <a:cs typeface="Clear Sans Light"/>
                  <a:sym typeface="Clear Sans Light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803" y="7244782"/>
            <a:ext cx="9779090" cy="656719"/>
            <a:chOff x="0" y="0"/>
            <a:chExt cx="13038787" cy="87562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62536"/>
              <a:ext cx="750554" cy="750554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BDE5A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243699" y="-342900"/>
              <a:ext cx="11795088" cy="1218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8702"/>
                </a:lnSpc>
                <a:spcBef>
                  <a:spcPct val="0"/>
                </a:spcBef>
              </a:pPr>
              <a:r>
                <a:rPr lang="en-US" sz="4351">
                  <a:solidFill>
                    <a:srgbClr val="F2EBD7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Responsivo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0244" y="87055"/>
              <a:ext cx="530066" cy="615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121"/>
                </a:lnSpc>
                <a:spcBef>
                  <a:spcPct val="0"/>
                </a:spcBef>
              </a:pPr>
              <a:r>
                <a:rPr lang="en-US" sz="2624" u="none">
                  <a:solidFill>
                    <a:srgbClr val="000000"/>
                  </a:solidFill>
                  <a:latin typeface="Clear Sans Light"/>
                  <a:ea typeface="Clear Sans Light"/>
                  <a:cs typeface="Clear Sans Light"/>
                  <a:sym typeface="Clear Sans Light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0047" y="5927209"/>
            <a:ext cx="9787847" cy="656719"/>
            <a:chOff x="0" y="0"/>
            <a:chExt cx="13050462" cy="87562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62536"/>
              <a:ext cx="750554" cy="750554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BDE5A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255374" y="-342900"/>
              <a:ext cx="11795088" cy="1218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8702"/>
                </a:lnSpc>
                <a:spcBef>
                  <a:spcPct val="0"/>
                </a:spcBef>
              </a:pPr>
              <a:r>
                <a:rPr lang="en-US" sz="4351">
                  <a:solidFill>
                    <a:srgbClr val="F2EBD7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Manutenibilidade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0244" y="87055"/>
              <a:ext cx="530066" cy="615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121"/>
                </a:lnSpc>
                <a:spcBef>
                  <a:spcPct val="0"/>
                </a:spcBef>
              </a:pPr>
              <a:r>
                <a:rPr lang="en-US" sz="2624" u="none">
                  <a:solidFill>
                    <a:srgbClr val="000000"/>
                  </a:solidFill>
                  <a:latin typeface="Clear Sans Light"/>
                  <a:ea typeface="Clear Sans Light"/>
                  <a:cs typeface="Clear Sans Light"/>
                  <a:sym typeface="Clear Sans Light"/>
                </a:rPr>
                <a:t>3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1028700"/>
            <a:ext cx="1402735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0"/>
              </a:lnSpc>
              <a:spcBef>
                <a:spcPct val="0"/>
              </a:spcBef>
            </a:pPr>
            <a:r>
              <a:rPr lang="en-US" sz="6100" spc="353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PRINCIPAIS FUNCIONALIDADES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70510" y="9568667"/>
            <a:ext cx="4923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228129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522891" y="9568667"/>
            <a:ext cx="5034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77245" y="1524863"/>
            <a:ext cx="14533510" cy="8229600"/>
          </a:xfrm>
          <a:custGeom>
            <a:avLst/>
            <a:gdLst/>
            <a:ahLst/>
            <a:cxnLst/>
            <a:rect r="r" b="b" t="t" l="l"/>
            <a:pathLst>
              <a:path h="8229600" w="14533510">
                <a:moveTo>
                  <a:pt x="0" y="0"/>
                </a:moveTo>
                <a:lnTo>
                  <a:pt x="14533510" y="0"/>
                </a:lnTo>
                <a:lnTo>
                  <a:pt x="145335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43705" y="412662"/>
            <a:ext cx="760059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HOME DO SISTEMA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6317" y="9196701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0055" y="9507068"/>
            <a:ext cx="4655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13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83682" y="9568667"/>
            <a:ext cx="4659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14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30184" y="1626878"/>
            <a:ext cx="6427632" cy="7631422"/>
          </a:xfrm>
          <a:custGeom>
            <a:avLst/>
            <a:gdLst/>
            <a:ahLst/>
            <a:cxnLst/>
            <a:rect r="r" b="b" t="t" l="l"/>
            <a:pathLst>
              <a:path h="7631422" w="6427632">
                <a:moveTo>
                  <a:pt x="0" y="0"/>
                </a:moveTo>
                <a:lnTo>
                  <a:pt x="6427632" y="0"/>
                </a:lnTo>
                <a:lnTo>
                  <a:pt x="6427632" y="7631422"/>
                </a:lnTo>
                <a:lnTo>
                  <a:pt x="0" y="7631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306" t="0" r="-7630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43705" y="412662"/>
            <a:ext cx="760059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CADASTRO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9114" y="9568667"/>
            <a:ext cx="4551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78696" y="9568667"/>
            <a:ext cx="4759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16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59296" y="1889167"/>
            <a:ext cx="6769408" cy="7631422"/>
          </a:xfrm>
          <a:custGeom>
            <a:avLst/>
            <a:gdLst/>
            <a:ahLst/>
            <a:cxnLst/>
            <a:rect r="r" b="b" t="t" l="l"/>
            <a:pathLst>
              <a:path h="7631422" w="6769408">
                <a:moveTo>
                  <a:pt x="0" y="0"/>
                </a:moveTo>
                <a:lnTo>
                  <a:pt x="6769408" y="0"/>
                </a:lnTo>
                <a:lnTo>
                  <a:pt x="6769408" y="7631422"/>
                </a:lnTo>
                <a:lnTo>
                  <a:pt x="0" y="7631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969" t="-8510" r="-89969" b="-851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43705" y="412662"/>
            <a:ext cx="760059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LOGIN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8919" y="9568667"/>
            <a:ext cx="4755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17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79142" y="9568667"/>
            <a:ext cx="4750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18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29517" y="1373059"/>
            <a:ext cx="14828966" cy="8433975"/>
          </a:xfrm>
          <a:custGeom>
            <a:avLst/>
            <a:gdLst/>
            <a:ahLst/>
            <a:cxnLst/>
            <a:rect r="r" b="b" t="t" l="l"/>
            <a:pathLst>
              <a:path h="8433975" w="14828966">
                <a:moveTo>
                  <a:pt x="0" y="0"/>
                </a:moveTo>
                <a:lnTo>
                  <a:pt x="14828966" y="0"/>
                </a:lnTo>
                <a:lnTo>
                  <a:pt x="14828966" y="8433975"/>
                </a:lnTo>
                <a:lnTo>
                  <a:pt x="0" y="8433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25208" y="412662"/>
            <a:ext cx="1143758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NOTÍCIAS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8696" y="9568667"/>
            <a:ext cx="4759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19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453210" y="9664288"/>
            <a:ext cx="15698106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9946" y="9406119"/>
            <a:ext cx="3272517" cy="742938"/>
          </a:xfrm>
          <a:custGeom>
            <a:avLst/>
            <a:gdLst/>
            <a:ahLst/>
            <a:cxnLst/>
            <a:rect r="r" b="b" t="t" l="l"/>
            <a:pathLst>
              <a:path h="742938" w="3272517">
                <a:moveTo>
                  <a:pt x="0" y="0"/>
                </a:moveTo>
                <a:lnTo>
                  <a:pt x="3272517" y="0"/>
                </a:lnTo>
                <a:lnTo>
                  <a:pt x="3272517" y="742938"/>
                </a:lnTo>
                <a:lnTo>
                  <a:pt x="0" y="742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657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76720" y="6475032"/>
            <a:ext cx="2582580" cy="2679554"/>
          </a:xfrm>
          <a:custGeom>
            <a:avLst/>
            <a:gdLst/>
            <a:ahLst/>
            <a:cxnLst/>
            <a:rect r="r" b="b" t="t" l="l"/>
            <a:pathLst>
              <a:path h="2679554" w="2582580">
                <a:moveTo>
                  <a:pt x="0" y="0"/>
                </a:moveTo>
                <a:lnTo>
                  <a:pt x="2582580" y="0"/>
                </a:lnTo>
                <a:lnTo>
                  <a:pt x="2582580" y="2679554"/>
                </a:lnTo>
                <a:lnTo>
                  <a:pt x="0" y="267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0" y="0"/>
                </a:moveTo>
                <a:lnTo>
                  <a:pt x="6176060" y="0"/>
                </a:lnTo>
                <a:lnTo>
                  <a:pt x="61760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FBDE5A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29937" y="876661"/>
            <a:ext cx="9207335" cy="69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0"/>
              </a:lnSpc>
            </a:pPr>
            <a:r>
              <a:rPr lang="en-US" sz="5167" spc="299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DESCRIÇÃO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9937" y="1517757"/>
            <a:ext cx="8772495" cy="62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4"/>
              </a:lnSpc>
            </a:pPr>
            <a:r>
              <a:rPr lang="en-US" sz="3652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Portal de criptomoedas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968644"/>
            <a:ext cx="3885548" cy="49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3672" spc="213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INTEGRANTES: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32708"/>
            <a:ext cx="6371680" cy="201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4116"/>
              </a:lnSpc>
              <a:buFont typeface="Arial"/>
              <a:buChar char="•"/>
            </a:pPr>
            <a:r>
              <a:rPr lang="en-US" sz="2299" spc="213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Alexsandro Nogueira Costa Filho</a:t>
            </a:r>
          </a:p>
          <a:p>
            <a:pPr algn="l" marL="496567" indent="-248284" lvl="1">
              <a:lnSpc>
                <a:spcPts val="4116"/>
              </a:lnSpc>
              <a:buFont typeface="Arial"/>
              <a:buChar char="•"/>
            </a:pPr>
            <a:r>
              <a:rPr lang="en-US" sz="2299" spc="213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Antonio Neto de Moura Melo</a:t>
            </a:r>
          </a:p>
          <a:p>
            <a:pPr algn="l" marL="496567" indent="-248284" lvl="1">
              <a:lnSpc>
                <a:spcPts val="4116"/>
              </a:lnSpc>
              <a:buFont typeface="Arial"/>
              <a:buChar char="•"/>
            </a:pPr>
            <a:r>
              <a:rPr lang="en-US" sz="2299" spc="213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Carla Sofia Santos Ribeiro</a:t>
            </a:r>
          </a:p>
          <a:p>
            <a:pPr algn="l">
              <a:lnSpc>
                <a:spcPts val="411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329937" y="2343061"/>
            <a:ext cx="892936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27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É um projeto de portal de criptomoedas com dashboards que facilitam a gestão e análise para decisões de investimento, ajudando todos os publicos que buscam se envolver no investimento em criptomoedas.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00380" y="6532708"/>
            <a:ext cx="5970947" cy="150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4116"/>
              </a:lnSpc>
              <a:buFont typeface="Arial"/>
              <a:buChar char="•"/>
            </a:pPr>
            <a:r>
              <a:rPr lang="en-US" sz="2299" spc="213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Emerson Paulo Pinheiro Muniz</a:t>
            </a:r>
          </a:p>
          <a:p>
            <a:pPr algn="l" marL="496567" indent="-248284" lvl="1">
              <a:lnSpc>
                <a:spcPts val="4116"/>
              </a:lnSpc>
              <a:buFont typeface="Arial"/>
              <a:buChar char="•"/>
            </a:pPr>
            <a:r>
              <a:rPr lang="en-US" sz="2299" spc="213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Marcos Davi Taveira de Sousa</a:t>
            </a:r>
          </a:p>
          <a:p>
            <a:pPr algn="l">
              <a:lnSpc>
                <a:spcPts val="411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70510" y="9568667"/>
            <a:ext cx="4923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97138" y="9568667"/>
            <a:ext cx="6390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63862" y="1527087"/>
            <a:ext cx="14360276" cy="8131507"/>
          </a:xfrm>
          <a:custGeom>
            <a:avLst/>
            <a:gdLst/>
            <a:ahLst/>
            <a:cxnLst/>
            <a:rect r="r" b="b" t="t" l="l"/>
            <a:pathLst>
              <a:path h="8131507" w="14360276">
                <a:moveTo>
                  <a:pt x="0" y="0"/>
                </a:moveTo>
                <a:lnTo>
                  <a:pt x="14360276" y="0"/>
                </a:lnTo>
                <a:lnTo>
                  <a:pt x="14360276" y="8131506"/>
                </a:lnTo>
                <a:lnTo>
                  <a:pt x="0" y="8131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16767" y="412662"/>
            <a:ext cx="925446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NOTÍCIA NA ÍNTEGRA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4929" y="9568667"/>
            <a:ext cx="5034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21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91483" y="9568667"/>
            <a:ext cx="6503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22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81776" y="1425630"/>
            <a:ext cx="14728591" cy="8229600"/>
          </a:xfrm>
          <a:custGeom>
            <a:avLst/>
            <a:gdLst/>
            <a:ahLst/>
            <a:cxnLst/>
            <a:rect r="r" b="b" t="t" l="l"/>
            <a:pathLst>
              <a:path h="8229600" w="14728591">
                <a:moveTo>
                  <a:pt x="0" y="0"/>
                </a:moveTo>
                <a:lnTo>
                  <a:pt x="14728590" y="0"/>
                </a:lnTo>
                <a:lnTo>
                  <a:pt x="147285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74057" y="412662"/>
            <a:ext cx="1113988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MENU DE CRIPTOMOEDAS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0533" y="9568667"/>
            <a:ext cx="6122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23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10309" y="9568667"/>
            <a:ext cx="6127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24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40868" y="1776034"/>
            <a:ext cx="14606264" cy="8216024"/>
          </a:xfrm>
          <a:custGeom>
            <a:avLst/>
            <a:gdLst/>
            <a:ahLst/>
            <a:cxnLst/>
            <a:rect r="r" b="b" t="t" l="l"/>
            <a:pathLst>
              <a:path h="8216024" w="14606264">
                <a:moveTo>
                  <a:pt x="0" y="0"/>
                </a:moveTo>
                <a:lnTo>
                  <a:pt x="14606264" y="0"/>
                </a:lnTo>
                <a:lnTo>
                  <a:pt x="14606264" y="8216023"/>
                </a:lnTo>
                <a:lnTo>
                  <a:pt x="0" y="821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0972" y="412662"/>
            <a:ext cx="1206605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SELECIONAR CRIPTOMOEDA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5667" y="9568667"/>
            <a:ext cx="6020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25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05324" y="9568667"/>
            <a:ext cx="6226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26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48684" y="1345538"/>
            <a:ext cx="14790631" cy="8356707"/>
          </a:xfrm>
          <a:custGeom>
            <a:avLst/>
            <a:gdLst/>
            <a:ahLst/>
            <a:cxnLst/>
            <a:rect r="r" b="b" t="t" l="l"/>
            <a:pathLst>
              <a:path h="8356707" w="14790631">
                <a:moveTo>
                  <a:pt x="0" y="0"/>
                </a:moveTo>
                <a:lnTo>
                  <a:pt x="14790632" y="0"/>
                </a:lnTo>
                <a:lnTo>
                  <a:pt x="14790632" y="8356707"/>
                </a:lnTo>
                <a:lnTo>
                  <a:pt x="0" y="835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0972" y="412662"/>
            <a:ext cx="1206605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ADICIONAR CRIPTOMOEDAS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5547" y="9568667"/>
            <a:ext cx="6222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27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05770" y="9568667"/>
            <a:ext cx="6218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28</a:t>
            </a: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4640" y="1250862"/>
            <a:ext cx="15262862" cy="8642596"/>
          </a:xfrm>
          <a:custGeom>
            <a:avLst/>
            <a:gdLst/>
            <a:ahLst/>
            <a:cxnLst/>
            <a:rect r="r" b="b" t="t" l="l"/>
            <a:pathLst>
              <a:path h="8642596" w="15262862">
                <a:moveTo>
                  <a:pt x="0" y="0"/>
                </a:moveTo>
                <a:lnTo>
                  <a:pt x="15262862" y="0"/>
                </a:lnTo>
                <a:lnTo>
                  <a:pt x="15262862" y="8642595"/>
                </a:lnTo>
                <a:lnTo>
                  <a:pt x="0" y="8642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0972" y="412662"/>
            <a:ext cx="1206605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SELECIONAR WIDGETS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5324" y="9568667"/>
            <a:ext cx="6226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29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4922" y="263006"/>
            <a:ext cx="665609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464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Sumário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74922" y="1551579"/>
            <a:ext cx="9963043" cy="707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048" indent="-410024" lvl="1">
              <a:lnSpc>
                <a:spcPts val="9495"/>
              </a:lnSpc>
              <a:buAutoNum type="arabicPeriod" startAt="1"/>
            </a:pPr>
            <a:r>
              <a:rPr lang="en-US" b="true" sz="3798" spc="3">
                <a:solidFill>
                  <a:srgbClr val="FBDE5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Contextualização/Análise de mercado</a:t>
            </a:r>
          </a:p>
          <a:p>
            <a:pPr algn="just" marL="820048" indent="-410024" lvl="1">
              <a:lnSpc>
                <a:spcPts val="9495"/>
              </a:lnSpc>
              <a:buAutoNum type="arabicPeriod" startAt="1"/>
            </a:pPr>
            <a:r>
              <a:rPr lang="en-US" b="true" sz="3798" spc="4">
                <a:solidFill>
                  <a:srgbClr val="FBDE5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Diferencial</a:t>
            </a:r>
          </a:p>
          <a:p>
            <a:pPr algn="just" marL="820048" indent="-410024" lvl="1">
              <a:lnSpc>
                <a:spcPts val="9495"/>
              </a:lnSpc>
              <a:buAutoNum type="arabicPeriod" startAt="1"/>
            </a:pPr>
            <a:r>
              <a:rPr lang="en-US" b="true" sz="3798" spc="3">
                <a:solidFill>
                  <a:srgbClr val="FBDE5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Aplicação de Requisitos</a:t>
            </a:r>
          </a:p>
          <a:p>
            <a:pPr algn="just" marL="820048" indent="-410024" lvl="1">
              <a:lnSpc>
                <a:spcPts val="9495"/>
              </a:lnSpc>
              <a:buAutoNum type="arabicPeriod" startAt="1"/>
            </a:pPr>
            <a:r>
              <a:rPr lang="en-US" b="true" sz="3798" spc="3">
                <a:solidFill>
                  <a:srgbClr val="FBDE5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Apresentação do Software</a:t>
            </a:r>
          </a:p>
          <a:p>
            <a:pPr algn="just" marL="820048" indent="-410024" lvl="1">
              <a:lnSpc>
                <a:spcPts val="9495"/>
              </a:lnSpc>
              <a:buAutoNum type="arabicPeriod" startAt="1"/>
            </a:pPr>
            <a:r>
              <a:rPr lang="en-US" b="true" sz="3798" spc="4">
                <a:solidFill>
                  <a:srgbClr val="FBDE5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Precificação</a:t>
            </a:r>
          </a:p>
          <a:p>
            <a:pPr algn="just" marL="820048" indent="-410024" lvl="1">
              <a:lnSpc>
                <a:spcPts val="9495"/>
              </a:lnSpc>
              <a:buAutoNum type="arabicPeriod" startAt="1"/>
            </a:pPr>
            <a:r>
              <a:rPr lang="en-US" b="true" sz="3798" spc="4">
                <a:solidFill>
                  <a:srgbClr val="FBDE5A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Conclusão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-4972522" y="3210567"/>
            <a:ext cx="12038317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027587" y="9229725"/>
            <a:ext cx="2131373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733043" y="1028700"/>
            <a:ext cx="3526257" cy="767312"/>
          </a:xfrm>
          <a:custGeom>
            <a:avLst/>
            <a:gdLst/>
            <a:ahLst/>
            <a:cxnLst/>
            <a:rect r="r" b="b" t="t" l="l"/>
            <a:pathLst>
              <a:path h="767312" w="3526257">
                <a:moveTo>
                  <a:pt x="0" y="0"/>
                </a:moveTo>
                <a:lnTo>
                  <a:pt x="3526257" y="0"/>
                </a:lnTo>
                <a:lnTo>
                  <a:pt x="3526257" y="767312"/>
                </a:lnTo>
                <a:lnTo>
                  <a:pt x="0" y="76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296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2795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39766" y="9568667"/>
            <a:ext cx="6390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16114" y="9568667"/>
            <a:ext cx="6011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30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90393" y="1310508"/>
            <a:ext cx="14907214" cy="8459844"/>
          </a:xfrm>
          <a:custGeom>
            <a:avLst/>
            <a:gdLst/>
            <a:ahLst/>
            <a:cxnLst/>
            <a:rect r="r" b="b" t="t" l="l"/>
            <a:pathLst>
              <a:path h="8459844" w="14907214">
                <a:moveTo>
                  <a:pt x="0" y="0"/>
                </a:moveTo>
                <a:lnTo>
                  <a:pt x="14907214" y="0"/>
                </a:lnTo>
                <a:lnTo>
                  <a:pt x="14907214" y="8459844"/>
                </a:lnTo>
                <a:lnTo>
                  <a:pt x="0" y="845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43705" y="412662"/>
            <a:ext cx="760059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MENU DE ALERTAS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3905" y="9568667"/>
            <a:ext cx="4655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31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10533" y="9568667"/>
            <a:ext cx="6122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32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63129" y="1250862"/>
            <a:ext cx="15565884" cy="8716895"/>
          </a:xfrm>
          <a:custGeom>
            <a:avLst/>
            <a:gdLst/>
            <a:ahLst/>
            <a:cxnLst/>
            <a:rect r="r" b="b" t="t" l="l"/>
            <a:pathLst>
              <a:path h="8716895" w="15565884">
                <a:moveTo>
                  <a:pt x="0" y="0"/>
                </a:moveTo>
                <a:lnTo>
                  <a:pt x="15565884" y="0"/>
                </a:lnTo>
                <a:lnTo>
                  <a:pt x="15565884" y="8716895"/>
                </a:lnTo>
                <a:lnTo>
                  <a:pt x="0" y="8716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7534" y="412662"/>
            <a:ext cx="945293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ADICIONAR ALERTAS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9508" y="9568667"/>
            <a:ext cx="5743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33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29285" y="9568667"/>
            <a:ext cx="5747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34</a:t>
            </a:r>
          </a:p>
        </p:txBody>
      </p: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93251" y="1527087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7534" y="412662"/>
            <a:ext cx="945293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EDITAR ALERTAS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4717" y="9568667"/>
            <a:ext cx="5639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35</a:t>
            </a:r>
          </a:p>
        </p:txBody>
      </p: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24299" y="9568667"/>
            <a:ext cx="5847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36</a:t>
            </a:r>
          </a:p>
        </p:txBody>
      </p: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86361" y="1398048"/>
            <a:ext cx="14715278" cy="8350920"/>
          </a:xfrm>
          <a:custGeom>
            <a:avLst/>
            <a:gdLst/>
            <a:ahLst/>
            <a:cxnLst/>
            <a:rect r="r" b="b" t="t" l="l"/>
            <a:pathLst>
              <a:path h="8350920" w="14715278">
                <a:moveTo>
                  <a:pt x="0" y="0"/>
                </a:moveTo>
                <a:lnTo>
                  <a:pt x="14715278" y="0"/>
                </a:lnTo>
                <a:lnTo>
                  <a:pt x="14715278" y="8350920"/>
                </a:lnTo>
                <a:lnTo>
                  <a:pt x="0" y="8350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82922" y="412662"/>
            <a:ext cx="912215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PERFIL DO USUÁRIO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4522" y="9568667"/>
            <a:ext cx="5842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37</a:t>
            </a:r>
          </a:p>
        </p:txBody>
      </p: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24746" y="9568667"/>
            <a:ext cx="5838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38</a:t>
            </a:r>
          </a:p>
        </p:txBody>
      </p: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95322" y="1376014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82922" y="412662"/>
            <a:ext cx="912215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PERFIL DO USUÁRIO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4299" y="9568667"/>
            <a:ext cx="5847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39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20333" t="0" r="20333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10800000">
            <a:off x="1047807" y="1000125"/>
            <a:ext cx="1763453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399866">
            <a:off x="311309" y="1717546"/>
            <a:ext cx="1472940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27924" y="1233820"/>
            <a:ext cx="734093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CONTEXTUALIZAÇÃO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6114" y="9568667"/>
            <a:ext cx="6011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2703" y="3447286"/>
            <a:ext cx="7906151" cy="477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 mercado de criptomoedas é um dos mais valiosos do mundo. (Chainalysis, 2024).</a:t>
            </a:r>
          </a:p>
          <a:p>
            <a:pPr algn="just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Tem apresentado um crescimento expressivo nos últimos anos. (Bitso &amp; Semrush, 2024).</a:t>
            </a:r>
          </a:p>
          <a:p>
            <a:pPr algn="just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 Bitcoin continua sendo a criptomoeda mais dominante. (Euronews, 2024).</a:t>
            </a:r>
          </a:p>
          <a:p>
            <a:pPr algn="just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Perspectivas indicam um crescimento acelerado nos próximos anos. (Exame, 2024).</a:t>
            </a:r>
          </a:p>
        </p:txBody>
      </p: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108" y="3998804"/>
            <a:ext cx="2451827" cy="1399953"/>
            <a:chOff x="0" y="0"/>
            <a:chExt cx="867870" cy="49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 do sistema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4550" y="7406741"/>
            <a:ext cx="2451827" cy="1399953"/>
            <a:chOff x="0" y="0"/>
            <a:chExt cx="867870" cy="49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Cadastro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05070" y="1480307"/>
            <a:ext cx="2451827" cy="1265719"/>
            <a:chOff x="0" y="0"/>
            <a:chExt cx="867870" cy="44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05996" y="3233951"/>
            <a:ext cx="2451827" cy="1265719"/>
            <a:chOff x="0" y="0"/>
            <a:chExt cx="867870" cy="448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Criptos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05996" y="5065754"/>
            <a:ext cx="2451827" cy="1265719"/>
            <a:chOff x="0" y="0"/>
            <a:chExt cx="867870" cy="448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Menu Alertas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05996" y="6814847"/>
            <a:ext cx="2451827" cy="1265719"/>
            <a:chOff x="0" y="0"/>
            <a:chExt cx="867870" cy="448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Perfil do Usuário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876376" y="8106717"/>
            <a:ext cx="901821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3967935" y="4698780"/>
            <a:ext cx="2838061" cy="999833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3967935" y="3866811"/>
            <a:ext cx="2838061" cy="83197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3967935" y="4698780"/>
            <a:ext cx="2838061" cy="27489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3967935" y="2113166"/>
            <a:ext cx="2837135" cy="258561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650463" y="5398757"/>
            <a:ext cx="109155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3778197" y="7406741"/>
            <a:ext cx="2451827" cy="1399953"/>
            <a:chOff x="0" y="0"/>
            <a:chExt cx="867870" cy="49553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7870" cy="495539"/>
            </a:xfrm>
            <a:custGeom>
              <a:avLst/>
              <a:gdLst/>
              <a:ahLst/>
              <a:cxnLst/>
              <a:rect r="r" b="b" t="t" l="l"/>
              <a:pathLst>
                <a:path h="495539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331344"/>
                  </a:lnTo>
                  <a:cubicBezTo>
                    <a:pt x="867870" y="374891"/>
                    <a:pt x="850571" y="416655"/>
                    <a:pt x="819778" y="447448"/>
                  </a:cubicBezTo>
                  <a:cubicBezTo>
                    <a:pt x="788985" y="478240"/>
                    <a:pt x="747222" y="495539"/>
                    <a:pt x="703674" y="495539"/>
                  </a:cubicBezTo>
                  <a:lnTo>
                    <a:pt x="164196" y="495539"/>
                  </a:lnTo>
                  <a:cubicBezTo>
                    <a:pt x="120648" y="495539"/>
                    <a:pt x="78885" y="478240"/>
                    <a:pt x="48092" y="447448"/>
                  </a:cubicBezTo>
                  <a:cubicBezTo>
                    <a:pt x="17299" y="416655"/>
                    <a:pt x="0" y="374891"/>
                    <a:pt x="0" y="331344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867870" cy="590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Log-in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8129" y="160840"/>
            <a:ext cx="8454855" cy="93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86"/>
              </a:lnSpc>
              <a:spcBef>
                <a:spcPct val="0"/>
              </a:spcBef>
            </a:pPr>
            <a:r>
              <a:rPr lang="en-US" sz="6155" spc="357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FLUXO DE ROTAS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2742022" y="5398757"/>
            <a:ext cx="2262089" cy="20079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2742022" y="5398757"/>
            <a:ext cx="2262089" cy="2007984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flipV="true">
            <a:off x="9256897" y="1093250"/>
            <a:ext cx="1753526" cy="101991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1010423" y="460390"/>
            <a:ext cx="2451827" cy="1265719"/>
            <a:chOff x="0" y="0"/>
            <a:chExt cx="867870" cy="4480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Notícia na íntegra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9257823" y="7447707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1010423" y="6814847"/>
            <a:ext cx="2451827" cy="1265719"/>
            <a:chOff x="0" y="0"/>
            <a:chExt cx="867870" cy="448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Atualizar senha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8031910" y="8080567"/>
            <a:ext cx="0" cy="56197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6805996" y="8642542"/>
            <a:ext cx="2451827" cy="1265719"/>
            <a:chOff x="0" y="0"/>
            <a:chExt cx="867870" cy="4480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C74B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Excluir conta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1010423" y="2220383"/>
            <a:ext cx="2451827" cy="1265719"/>
            <a:chOff x="0" y="0"/>
            <a:chExt cx="867870" cy="4480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 criptomoeda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H="true">
            <a:off x="9257823" y="2853242"/>
            <a:ext cx="1752600" cy="10135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9257823" y="3866811"/>
            <a:ext cx="1752600" cy="403668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1010423" y="3637619"/>
            <a:ext cx="2451827" cy="1265719"/>
            <a:chOff x="0" y="0"/>
            <a:chExt cx="867870" cy="44802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criptomoedas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>
            <a:off x="13462250" y="4270478"/>
            <a:ext cx="585502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4" id="54"/>
          <p:cNvGrpSpPr/>
          <p:nvPr/>
        </p:nvGrpSpPr>
        <p:grpSpPr>
          <a:xfrm rot="0">
            <a:off x="14047752" y="3637619"/>
            <a:ext cx="2451827" cy="1265719"/>
            <a:chOff x="0" y="0"/>
            <a:chExt cx="867870" cy="44802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Selecionar Widgets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9257823" y="5698614"/>
            <a:ext cx="175260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8" id="58"/>
          <p:cNvGrpSpPr/>
          <p:nvPr/>
        </p:nvGrpSpPr>
        <p:grpSpPr>
          <a:xfrm rot="0">
            <a:off x="11010423" y="5065754"/>
            <a:ext cx="2451827" cy="1265719"/>
            <a:chOff x="0" y="0"/>
            <a:chExt cx="867870" cy="44802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Adicionar alerta</a:t>
              </a:r>
            </a:p>
          </p:txBody>
        </p:sp>
      </p:grpSp>
      <p:sp>
        <p:nvSpPr>
          <p:cNvPr name="AutoShape 61" id="61"/>
          <p:cNvSpPr/>
          <p:nvPr/>
        </p:nvSpPr>
        <p:spPr>
          <a:xfrm>
            <a:off x="13462250" y="5698614"/>
            <a:ext cx="671308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2" id="62"/>
          <p:cNvGrpSpPr/>
          <p:nvPr/>
        </p:nvGrpSpPr>
        <p:grpSpPr>
          <a:xfrm rot="0">
            <a:off x="14133558" y="5065754"/>
            <a:ext cx="2451827" cy="1265719"/>
            <a:chOff x="0" y="0"/>
            <a:chExt cx="867870" cy="44802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67870" cy="448025"/>
            </a:xfrm>
            <a:custGeom>
              <a:avLst/>
              <a:gdLst/>
              <a:ahLst/>
              <a:cxnLst/>
              <a:rect r="r" b="b" t="t" l="l"/>
              <a:pathLst>
                <a:path h="448025" w="867870">
                  <a:moveTo>
                    <a:pt x="164196" y="0"/>
                  </a:moveTo>
                  <a:lnTo>
                    <a:pt x="703674" y="0"/>
                  </a:lnTo>
                  <a:cubicBezTo>
                    <a:pt x="747222" y="0"/>
                    <a:pt x="788985" y="17299"/>
                    <a:pt x="819778" y="48092"/>
                  </a:cubicBezTo>
                  <a:cubicBezTo>
                    <a:pt x="850571" y="78885"/>
                    <a:pt x="867870" y="120648"/>
                    <a:pt x="867870" y="164196"/>
                  </a:cubicBezTo>
                  <a:lnTo>
                    <a:pt x="867870" y="283829"/>
                  </a:lnTo>
                  <a:cubicBezTo>
                    <a:pt x="867870" y="327377"/>
                    <a:pt x="850571" y="369141"/>
                    <a:pt x="819778" y="399933"/>
                  </a:cubicBezTo>
                  <a:cubicBezTo>
                    <a:pt x="788985" y="430726"/>
                    <a:pt x="747222" y="448025"/>
                    <a:pt x="703674" y="448025"/>
                  </a:cubicBezTo>
                  <a:lnTo>
                    <a:pt x="164196" y="448025"/>
                  </a:lnTo>
                  <a:cubicBezTo>
                    <a:pt x="120648" y="448025"/>
                    <a:pt x="78885" y="430726"/>
                    <a:pt x="48092" y="399933"/>
                  </a:cubicBezTo>
                  <a:cubicBezTo>
                    <a:pt x="17299" y="369141"/>
                    <a:pt x="0" y="327377"/>
                    <a:pt x="0" y="283829"/>
                  </a:cubicBezTo>
                  <a:lnTo>
                    <a:pt x="0" y="164196"/>
                  </a:lnTo>
                  <a:cubicBezTo>
                    <a:pt x="0" y="120648"/>
                    <a:pt x="17299" y="78885"/>
                    <a:pt x="48092" y="48092"/>
                  </a:cubicBezTo>
                  <a:cubicBezTo>
                    <a:pt x="78885" y="17299"/>
                    <a:pt x="120648" y="0"/>
                    <a:pt x="164196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FBDE5A"/>
              </a:solidFill>
              <a:prstDash val="solid"/>
              <a:round/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95250"/>
              <a:ext cx="867870" cy="54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3"/>
                </a:lnSpc>
              </a:pPr>
              <a:r>
                <a:rPr lang="en-US" sz="1700" spc="15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 alerta</a:t>
              </a: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315890" y="9568667"/>
            <a:ext cx="6015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40</a:t>
            </a:r>
          </a:p>
        </p:txBody>
      </p:sp>
    </p:spTree>
  </p:cSld>
  <p:clrMapOvr>
    <a:masterClrMapping/>
  </p:clrMapOvr>
  <p:transition spd="slow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1135" y="10211282"/>
            <a:ext cx="11776450" cy="12812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986" y="61302"/>
            <a:ext cx="11995397" cy="2497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8228900" y="7369939"/>
            <a:ext cx="0" cy="2866968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3241" y="36330"/>
            <a:ext cx="0" cy="2793861"/>
          </a:xfrm>
          <a:prstGeom prst="line">
            <a:avLst/>
          </a:prstGeom>
          <a:ln cap="rnd" w="104775">
            <a:solidFill>
              <a:srgbClr val="124F9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17146" y="1250862"/>
            <a:ext cx="15057850" cy="8507685"/>
          </a:xfrm>
          <a:custGeom>
            <a:avLst/>
            <a:gdLst/>
            <a:ahLst/>
            <a:cxnLst/>
            <a:rect r="r" b="b" t="t" l="l"/>
            <a:pathLst>
              <a:path h="8507685" w="15057850">
                <a:moveTo>
                  <a:pt x="0" y="0"/>
                </a:moveTo>
                <a:lnTo>
                  <a:pt x="15057850" y="0"/>
                </a:lnTo>
                <a:lnTo>
                  <a:pt x="15057850" y="8507685"/>
                </a:lnTo>
                <a:lnTo>
                  <a:pt x="0" y="8507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82922" y="412662"/>
            <a:ext cx="912215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 spc="320">
                <a:solidFill>
                  <a:srgbClr val="FBDE5A"/>
                </a:solidFill>
                <a:latin typeface="Lexend Deca"/>
                <a:ea typeface="Lexend Deca"/>
                <a:cs typeface="Lexend Deca"/>
                <a:sym typeface="Lexend Deca"/>
              </a:rPr>
              <a:t>APAGAR PERFIL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3682" y="9568667"/>
            <a:ext cx="4659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41</a:t>
            </a:r>
          </a:p>
        </p:txBody>
      </p:sp>
    </p:spTree>
  </p:cSld>
  <p:clrMapOvr>
    <a:masterClrMapping/>
  </p:clrMapOvr>
  <p:transition spd="slow">
    <p:push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031505" y="9301163"/>
            <a:ext cx="12490239" cy="0"/>
          </a:xfrm>
          <a:prstGeom prst="line">
            <a:avLst/>
          </a:prstGeom>
          <a:ln cap="flat" w="85725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53620" y="537845"/>
            <a:ext cx="17380760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464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PRECIFICAÇÃO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0309" y="9568667"/>
            <a:ext cx="6127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61689" y="2175506"/>
            <a:ext cx="2229871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EQUIPE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135154" y="3270881"/>
            <a:ext cx="556274" cy="55627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101486" y="2942593"/>
            <a:ext cx="4350276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Gerente de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16862" y="3266863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b="true" sz="259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135154" y="4331331"/>
            <a:ext cx="556274" cy="55627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101486" y="4003043"/>
            <a:ext cx="4350276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Designer UI/UX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16862" y="4327314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b="true" sz="259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135154" y="5391782"/>
            <a:ext cx="556274" cy="55627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101486" y="5063493"/>
            <a:ext cx="5776840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Desenvolvedor Frontend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16862" y="5387764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b="true" sz="259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135154" y="6471282"/>
            <a:ext cx="556274" cy="556274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101486" y="6142993"/>
            <a:ext cx="5634183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Desenvolvedor Backend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16862" y="6467264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b="true" sz="259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135154" y="7531732"/>
            <a:ext cx="556274" cy="556274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BDE5A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101486" y="7203444"/>
            <a:ext cx="5190364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F2EBD7"/>
                </a:solidFill>
                <a:latin typeface="Clear Sans"/>
                <a:ea typeface="Clear Sans"/>
                <a:cs typeface="Clear Sans"/>
                <a:sym typeface="Clear Sans"/>
              </a:rPr>
              <a:t>Analista de Qualidade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16862" y="7527714"/>
            <a:ext cx="392859" cy="47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b="true" sz="2594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</a:t>
            </a:r>
          </a:p>
        </p:txBody>
      </p:sp>
    </p:spTree>
  </p:cSld>
  <p:clrMapOvr>
    <a:masterClrMapping/>
  </p:clrMapOvr>
  <p:transition spd="slow">
    <p:push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031505" y="9301163"/>
            <a:ext cx="12490239" cy="0"/>
          </a:xfrm>
          <a:prstGeom prst="line">
            <a:avLst/>
          </a:prstGeom>
          <a:ln cap="flat" w="85725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3620" y="548493"/>
            <a:ext cx="17380760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464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PRECIFICAÇÃO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9285" y="9568667"/>
            <a:ext cx="5747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96176" y="1787379"/>
            <a:ext cx="609564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ETAPAS DO PROJETO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73805" y="5252204"/>
            <a:ext cx="16618346" cy="387746"/>
            <a:chOff x="0" y="0"/>
            <a:chExt cx="22157795" cy="516995"/>
          </a:xfrm>
        </p:grpSpPr>
        <p:sp>
          <p:nvSpPr>
            <p:cNvPr name="AutoShape 8" id="8"/>
            <p:cNvSpPr/>
            <p:nvPr/>
          </p:nvSpPr>
          <p:spPr>
            <a:xfrm flipV="true">
              <a:off x="92310" y="258498"/>
              <a:ext cx="21806988" cy="0"/>
            </a:xfrm>
            <a:prstGeom prst="line">
              <a:avLst/>
            </a:prstGeom>
            <a:ln cap="flat" w="190500">
              <a:solidFill>
                <a:srgbClr val="FFC74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516995" cy="51699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4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43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21640800" y="0"/>
              <a:ext cx="516995" cy="516995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74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43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329357" y="4456850"/>
            <a:ext cx="1398687" cy="68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8"/>
              </a:lnSpc>
              <a:spcBef>
                <a:spcPct val="0"/>
              </a:spcBef>
            </a:pPr>
            <a:r>
              <a:rPr lang="en-US" sz="3300" spc="306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Inicio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820100" y="4466375"/>
            <a:ext cx="878399" cy="67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2"/>
              </a:lnSpc>
              <a:spcBef>
                <a:spcPct val="0"/>
              </a:spcBef>
            </a:pPr>
            <a:r>
              <a:rPr lang="en-US" sz="3325" spc="30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Fim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2241290" y="4321853"/>
            <a:ext cx="0" cy="111081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6806461" y="5680316"/>
            <a:ext cx="1026215" cy="61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2967" spc="27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340h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678109"/>
            <a:ext cx="2479923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Planejamento</a:t>
            </a:r>
          </a:p>
        </p:txBody>
      </p:sp>
      <p:sp>
        <p:nvSpPr>
          <p:cNvPr name="AutoShape 20" id="20"/>
          <p:cNvSpPr/>
          <p:nvPr/>
        </p:nvSpPr>
        <p:spPr>
          <a:xfrm flipH="true" flipV="true">
            <a:off x="4876163" y="5453870"/>
            <a:ext cx="0" cy="111081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853136" y="6570616"/>
            <a:ext cx="4061817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Design e Prototipação</a:t>
            </a:r>
          </a:p>
        </p:txBody>
      </p:sp>
      <p:sp>
        <p:nvSpPr>
          <p:cNvPr name="AutoShape 22" id="22"/>
          <p:cNvSpPr/>
          <p:nvPr/>
        </p:nvSpPr>
        <p:spPr>
          <a:xfrm flipH="true" flipV="true">
            <a:off x="6096176" y="4275419"/>
            <a:ext cx="0" cy="111081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5269515" y="3678109"/>
            <a:ext cx="1637556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Frontend</a:t>
            </a:r>
          </a:p>
        </p:txBody>
      </p:sp>
      <p:sp>
        <p:nvSpPr>
          <p:cNvPr name="AutoShape 24" id="24"/>
          <p:cNvSpPr/>
          <p:nvPr/>
        </p:nvSpPr>
        <p:spPr>
          <a:xfrm flipH="true" flipV="true">
            <a:off x="9028240" y="5412198"/>
            <a:ext cx="0" cy="111081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8253068" y="6615328"/>
            <a:ext cx="1550343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Backend</a:t>
            </a:r>
          </a:p>
        </p:txBody>
      </p:sp>
      <p:sp>
        <p:nvSpPr>
          <p:cNvPr name="AutoShape 26" id="26"/>
          <p:cNvSpPr/>
          <p:nvPr/>
        </p:nvSpPr>
        <p:spPr>
          <a:xfrm flipH="true" flipV="true">
            <a:off x="14299732" y="5483685"/>
            <a:ext cx="0" cy="111081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15545229" y="4363326"/>
            <a:ext cx="0" cy="111081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3720642" y="6615328"/>
            <a:ext cx="115818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Testes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807518" y="3678109"/>
            <a:ext cx="1428452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Suporte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45254" y="4752292"/>
            <a:ext cx="4061817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23/12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0381" y="5497076"/>
            <a:ext cx="4061817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04/12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065267" y="5456708"/>
            <a:ext cx="4061817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27/12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997331" y="4672738"/>
            <a:ext cx="4061817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14/01</a:t>
            </a:r>
          </a:p>
        </p:txBody>
      </p:sp>
      <p:sp>
        <p:nvSpPr>
          <p:cNvPr name="AutoShape 34" id="34"/>
          <p:cNvSpPr/>
          <p:nvPr/>
        </p:nvSpPr>
        <p:spPr>
          <a:xfrm flipH="true" flipV="true">
            <a:off x="12316448" y="4321853"/>
            <a:ext cx="0" cy="1110813"/>
          </a:xfrm>
          <a:prstGeom prst="line">
            <a:avLst/>
          </a:prstGeom>
          <a:ln cap="rnd" w="95250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11541277" y="3678109"/>
            <a:ext cx="1550343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Entrega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5540" y="5521566"/>
            <a:ext cx="4061817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499" spc="23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04/02</a:t>
            </a:r>
          </a:p>
        </p:txBody>
      </p:sp>
    </p:spTree>
  </p:cSld>
  <p:clrMapOvr>
    <a:masterClrMapping/>
  </p:clrMapOvr>
  <p:transition spd="slow">
    <p:push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725519" y="1519365"/>
          <a:ext cx="12836962" cy="8521674"/>
        </p:xfrm>
        <a:graphic>
          <a:graphicData uri="http://schemas.openxmlformats.org/drawingml/2006/table">
            <a:tbl>
              <a:tblPr/>
              <a:tblGrid>
                <a:gridCol w="5361339"/>
                <a:gridCol w="2432921"/>
                <a:gridCol w="5042702"/>
              </a:tblGrid>
              <a:tr h="880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Etapa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Horas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Custo (R$)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0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Planejamento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6.000,00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0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Design e Prototipação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4.800,00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2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11.200,00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9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15.000,00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9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Testes e Qualidade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4.000,00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9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Infrastrurura e Hospedagem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3.000,00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0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Suporte Inical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2.400,00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0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320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46.400,00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53620" y="269357"/>
            <a:ext cx="17380760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464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PRECIFICAÇÃO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9062" y="9568667"/>
            <a:ext cx="5752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44</a:t>
            </a:r>
          </a:p>
        </p:txBody>
      </p:sp>
      <p:sp>
        <p:nvSpPr>
          <p:cNvPr name="AutoShape 6" id="6"/>
          <p:cNvSpPr/>
          <p:nvPr/>
        </p:nvSpPr>
        <p:spPr>
          <a:xfrm>
            <a:off x="16598632" y="-464918"/>
            <a:ext cx="0" cy="12490239"/>
          </a:xfrm>
          <a:prstGeom prst="line">
            <a:avLst/>
          </a:prstGeom>
          <a:ln cap="flat" w="85725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6931451" y="-1616358"/>
            <a:ext cx="0" cy="12490239"/>
          </a:xfrm>
          <a:prstGeom prst="line">
            <a:avLst/>
          </a:prstGeom>
          <a:ln cap="flat" w="85725">
            <a:solidFill>
              <a:srgbClr val="FFC74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47807" y="1000125"/>
            <a:ext cx="1763453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9866">
            <a:off x="311309" y="1717546"/>
            <a:ext cx="1472940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88101" y="1047750"/>
            <a:ext cx="6871199" cy="5576625"/>
          </a:xfrm>
          <a:custGeom>
            <a:avLst/>
            <a:gdLst/>
            <a:ahLst/>
            <a:cxnLst/>
            <a:rect r="r" b="b" t="t" l="l"/>
            <a:pathLst>
              <a:path h="5576625" w="6871199">
                <a:moveTo>
                  <a:pt x="0" y="0"/>
                </a:moveTo>
                <a:lnTo>
                  <a:pt x="6871199" y="0"/>
                </a:lnTo>
                <a:lnTo>
                  <a:pt x="6871199" y="5576625"/>
                </a:lnTo>
                <a:lnTo>
                  <a:pt x="0" y="557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24349" y="6858334"/>
            <a:ext cx="7768312" cy="2399966"/>
          </a:xfrm>
          <a:custGeom>
            <a:avLst/>
            <a:gdLst/>
            <a:ahLst/>
            <a:cxnLst/>
            <a:rect r="r" b="b" t="t" l="l"/>
            <a:pathLst>
              <a:path h="2399966" w="7768312">
                <a:moveTo>
                  <a:pt x="0" y="0"/>
                </a:moveTo>
                <a:lnTo>
                  <a:pt x="7768312" y="0"/>
                </a:lnTo>
                <a:lnTo>
                  <a:pt x="7768312" y="2399966"/>
                </a:lnTo>
                <a:lnTo>
                  <a:pt x="0" y="2399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0088" y="2217808"/>
            <a:ext cx="9242817" cy="292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2073" indent="-426036" lvl="1">
              <a:lnSpc>
                <a:spcPts val="5919"/>
              </a:lnSpc>
              <a:buFont typeface="Arial"/>
              <a:buChar char="•"/>
            </a:pPr>
            <a:r>
              <a:rPr lang="en-US" sz="394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 mercado cada vez mais aquecido</a:t>
            </a:r>
          </a:p>
          <a:p>
            <a:pPr algn="just" marL="852073" indent="-426036" lvl="1">
              <a:lnSpc>
                <a:spcPts val="5919"/>
              </a:lnSpc>
              <a:buFont typeface="Arial"/>
              <a:buChar char="•"/>
            </a:pPr>
            <a:r>
              <a:rPr lang="en-US" sz="394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Maior números de transações</a:t>
            </a:r>
          </a:p>
          <a:p>
            <a:pPr algn="just" marL="852073" indent="-426036" lvl="1">
              <a:lnSpc>
                <a:spcPts val="5919"/>
              </a:lnSpc>
              <a:buFont typeface="Arial"/>
              <a:buChar char="•"/>
            </a:pPr>
            <a:r>
              <a:rPr lang="en-US" sz="394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 Bitcoin em queda</a:t>
            </a:r>
          </a:p>
          <a:p>
            <a:pPr algn="just" marL="852073" indent="-426036" lvl="1">
              <a:lnSpc>
                <a:spcPts val="5919"/>
              </a:lnSpc>
              <a:buFont typeface="Arial"/>
              <a:buChar char="•"/>
            </a:pPr>
            <a:r>
              <a:rPr lang="en-US" sz="3946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Milhares de novas moedas todo mês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7924" y="1233820"/>
            <a:ext cx="734093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CONCLUSÃO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494" y="9568667"/>
            <a:ext cx="5643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45</a:t>
            </a:r>
          </a:p>
        </p:txBody>
      </p:sp>
    </p:spTree>
  </p:cSld>
  <p:clrMapOvr>
    <a:masterClrMapping/>
  </p:clrMapOvr>
  <p:transition spd="slow">
    <p:push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047807" y="1000125"/>
            <a:ext cx="1763453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9866">
            <a:off x="311309" y="1717546"/>
            <a:ext cx="1472940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1322" y="2272668"/>
            <a:ext cx="6912407" cy="5741664"/>
          </a:xfrm>
          <a:custGeom>
            <a:avLst/>
            <a:gdLst/>
            <a:ahLst/>
            <a:cxnLst/>
            <a:rect r="r" b="b" t="t" l="l"/>
            <a:pathLst>
              <a:path h="5741664" w="6912407">
                <a:moveTo>
                  <a:pt x="0" y="0"/>
                </a:moveTo>
                <a:lnTo>
                  <a:pt x="6912407" y="0"/>
                </a:lnTo>
                <a:lnTo>
                  <a:pt x="6912407" y="5741664"/>
                </a:lnTo>
                <a:lnTo>
                  <a:pt x="0" y="5741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589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56749" y="8099684"/>
            <a:ext cx="11432799" cy="1792516"/>
            <a:chOff x="0" y="0"/>
            <a:chExt cx="15243732" cy="239002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5243732" cy="2390021"/>
              <a:chOff x="0" y="0"/>
              <a:chExt cx="3011107" cy="47210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011107" cy="472103"/>
              </a:xfrm>
              <a:custGeom>
                <a:avLst/>
                <a:gdLst/>
                <a:ahLst/>
                <a:cxnLst/>
                <a:rect r="r" b="b" t="t" l="l"/>
                <a:pathLst>
                  <a:path h="472103" w="3011107">
                    <a:moveTo>
                      <a:pt x="0" y="0"/>
                    </a:moveTo>
                    <a:lnTo>
                      <a:pt x="3011107" y="0"/>
                    </a:lnTo>
                    <a:lnTo>
                      <a:pt x="3011107" y="472103"/>
                    </a:lnTo>
                    <a:lnTo>
                      <a:pt x="0" y="472103"/>
                    </a:lnTo>
                    <a:close/>
                  </a:path>
                </a:pathLst>
              </a:custGeom>
              <a:solidFill>
                <a:srgbClr val="04122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3011107" cy="56735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43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61340" y="187726"/>
              <a:ext cx="14721051" cy="2024145"/>
            </a:xfrm>
            <a:custGeom>
              <a:avLst/>
              <a:gdLst/>
              <a:ahLst/>
              <a:cxnLst/>
              <a:rect r="r" b="b" t="t" l="l"/>
              <a:pathLst>
                <a:path h="2024145" w="14721051">
                  <a:moveTo>
                    <a:pt x="0" y="0"/>
                  </a:moveTo>
                  <a:lnTo>
                    <a:pt x="14721051" y="0"/>
                  </a:lnTo>
                  <a:lnTo>
                    <a:pt x="14721051" y="2024144"/>
                  </a:lnTo>
                  <a:lnTo>
                    <a:pt x="0" y="2024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7924" y="1233820"/>
            <a:ext cx="734093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CONCLUSÃO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4076" y="9568667"/>
            <a:ext cx="5851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8819" y="3882390"/>
            <a:ext cx="7728464" cy="243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Importância dos alertas</a:t>
            </a:r>
          </a:p>
          <a:p>
            <a:pPr algn="just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Importância das Noticias</a:t>
            </a:r>
          </a:p>
          <a:p>
            <a:pPr algn="just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Ambiente Personalizado</a:t>
            </a:r>
          </a:p>
          <a:p>
            <a:pPr algn="just" marL="712468" indent="-356234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Melhor controle do seu dinheiro!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7571610"/>
            <a:ext cx="4382691" cy="44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8"/>
              </a:lnSpc>
              <a:spcBef>
                <a:spcPct val="0"/>
              </a:spcBef>
            </a:pPr>
            <a:r>
              <a:rPr lang="en-US" sz="2099" spc="195">
                <a:solidFill>
                  <a:srgbClr val="FEFEFE"/>
                </a:solidFill>
                <a:latin typeface="Lexend Deca"/>
                <a:ea typeface="Lexend Deca"/>
                <a:cs typeface="Lexend Deca"/>
                <a:sym typeface="Lexend Deca"/>
              </a:rPr>
              <a:t>Fonte Google Finance (2025)</a:t>
            </a:r>
          </a:p>
        </p:txBody>
      </p:sp>
    </p:spTree>
  </p:cSld>
  <p:clrMapOvr>
    <a:masterClrMapping/>
  </p:clrMapOvr>
  <p:transition spd="slow">
    <p:push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299" y="9568667"/>
            <a:ext cx="5847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620" y="537845"/>
            <a:ext cx="17380760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464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REFERÊNCIAS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0559" y="2230038"/>
            <a:ext cx="12046882" cy="686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399"/>
              </a:lnSpc>
              <a:buAutoNum type="arabicPeriod" startAt="1"/>
            </a:pP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JOÃO PEDRO MALAR, Investidor com lucro de R$ 1 bilhão movimenta bitcoins pela 1a vez em 14 anos, Exame.com, disponível em: &lt;</a:t>
            </a:r>
            <a:r>
              <a:rPr lang="en-US" sz="1999" spc="59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tooltip="https://exame.com/future-of-money/investidor-com-lucro-de-r-1-bilhao-movimenta-bitcoins-pela-1a-vez-em-14-anos/"/>
              </a:rPr>
              <a:t>https://exame.com/future-of-money/investidor-com-lucro-de-r-1-bilhao-movimenta-bitcoins-pela-1a-vez-em-14-anos/</a:t>
            </a: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&gt;. acesso em: 4 fev. 2025.</a:t>
            </a:r>
          </a:p>
          <a:p>
            <a:pPr algn="just" marL="431799" indent="-215899" lvl="1">
              <a:lnSpc>
                <a:spcPts val="3399"/>
              </a:lnSpc>
              <a:buAutoNum type="arabicPeriod" startAt="1"/>
            </a:pP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SOUSA, Renan ; SOUSA, Renan, Bitcoin (BTC) chega a cair mais de 13% com “tarifaço” de Trump e derruba criptomoedas hoje; saiba o que esperar – Money Times, Money Times, disponível em: &lt;</a:t>
            </a:r>
            <a:r>
              <a:rPr lang="en-US" sz="1999" spc="59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tooltip="https://www.moneytimes.com.br/bitcoin-btc-chega-a-cair-mais-de-13-com-tarifaco-de-trump-e-derruba-criptomoedas-hoje-saiba-o-que-esperar-rens/"/>
              </a:rPr>
              <a:t>https://www.moneytimes.com.br/bitcoin-btc-chega-a-cair-mais-de-13-com-tarifaco-de-trump-e-derruba-criptomoedas-hoje-saiba-o-que-esperar-rens/</a:t>
            </a: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&gt;. acesso em: 4 fev. 2025.</a:t>
            </a:r>
          </a:p>
          <a:p>
            <a:pPr algn="just" marL="431799" indent="-215899" lvl="1">
              <a:lnSpc>
                <a:spcPts val="3399"/>
              </a:lnSpc>
              <a:buAutoNum type="arabicPeriod" startAt="1"/>
            </a:pP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Bitcoin (BTC) Price, Real-time Quote &amp; News - Google Finance, www.google.com, disponível em: &lt;</a:t>
            </a:r>
            <a:r>
              <a:rPr lang="en-US" sz="1999" spc="59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tooltip="https://www.google.com/finance/quote/BTC-USD"/>
              </a:rPr>
              <a:t>https://www.google.com/finance/quote/BTC-USD</a:t>
            </a: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</a:p>
          <a:p>
            <a:pPr algn="just" marL="431799" indent="-215899" lvl="1">
              <a:lnSpc>
                <a:spcPts val="3399"/>
              </a:lnSpc>
              <a:buAutoNum type="arabicPeriod" startAt="1"/>
            </a:pP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https://br.tradingview.com/markets/cryptocurrencies/global-charts/</a:t>
            </a:r>
          </a:p>
          <a:p>
            <a:pPr algn="just" marL="431799" indent="-215899" lvl="1">
              <a:lnSpc>
                <a:spcPts val="3399"/>
              </a:lnSpc>
              <a:buAutoNum type="arabicPeriod" startAt="1"/>
            </a:pP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COINTELEGRAPH, Criptomoedas movimentam mais de R$ 100 bilhões no Brasil pela 1a vez na história, Exame.com, disponível em: &lt;</a:t>
            </a:r>
            <a:r>
              <a:rPr lang="en-US" sz="1999" spc="59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tooltip="https://exame.com/future-of-money/criptomoedas-movimentam-mais-de-r-100-bilhoes-no-brasil-pela-1a-vez-na-historia/"/>
              </a:rPr>
              <a:t>https://exame.com/future-of-money/criptomoedas-movimentam-mais-de-r-100-bilhoes-no-brasil-pela-1a-vez-na-historia/</a:t>
            </a: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&gt;. acesso em: 4 fev. 2025.</a:t>
            </a:r>
          </a:p>
          <a:p>
            <a:pPr algn="just" marL="431799" indent="-215899" lvl="1">
              <a:lnSpc>
                <a:spcPts val="3399"/>
              </a:lnSpc>
              <a:buAutoNum type="arabicPeriod" startAt="1"/>
            </a:pP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SIMÕES, Lucas, Criptomoedas voltam a subir sob efeito Trump; Bitcoin (BTC) retoma os US$ 102 mil, Investidor10.com.br, disponível em: &lt;</a:t>
            </a:r>
            <a:r>
              <a:rPr lang="en-US" sz="1999" spc="59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 tooltip="https://investidor10.com.br/noticias/criptomoedas-voltam-a-subir-sob-efeito-trump-bitcoin-btc-retoma-os-us-102-mil-110787/"/>
              </a:rPr>
              <a:t>https://investidor10.com.br/noticias/criptomoedas-voltam-a-subir-sob-efeito-trump-bitcoin-btc-retoma-os-us-102-mil-110787/</a:t>
            </a: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&gt;. acesso em: 4 fev. 2025.</a:t>
            </a:r>
          </a:p>
        </p:txBody>
      </p:sp>
    </p:spTree>
  </p:cSld>
  <p:clrMapOvr>
    <a:masterClrMapping/>
  </p:clrMapOvr>
  <p:transition spd="slow">
    <p:push dir="l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522" y="9568667"/>
            <a:ext cx="5842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620" y="537845"/>
            <a:ext cx="17380760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464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REFERÊNCIAS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0559" y="2230038"/>
            <a:ext cx="12046882" cy="214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399"/>
              </a:lnSpc>
              <a:buAutoNum type="arabicPeriod" startAt="1"/>
            </a:pP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BROADCAST EXCLUSIVO, Stablecoins avançam em regulação no Brasil e prometem facilitar transferências internacionais, Bb.com.br, disponível em: &lt;</a:t>
            </a:r>
            <a:r>
              <a:rPr lang="en-US" sz="1999" spc="59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tooltip="https://investalk.bb.com.br/noticias/economia/stablecoins-avancam-em-regulacao-no-brasil-e-prometem-facilitar-transferencias-internacionais"/>
              </a:rPr>
              <a:t>https://investalk.bb.com.br/noticias/economia/stablecoins-avancam-em-regulacao-no-brasil-e-prometem-facilitar-transferencias-internacionais</a:t>
            </a: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&gt;. acesso em: 4 fev. 2025.</a:t>
            </a:r>
          </a:p>
          <a:p>
            <a:pPr algn="just" marL="431799" indent="-215899" lvl="1">
              <a:lnSpc>
                <a:spcPts val="3399"/>
              </a:lnSpc>
              <a:buAutoNum type="arabicPeriod" startAt="1"/>
            </a:pPr>
            <a:r>
              <a:rPr lang="en-US" sz="1999" spc="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https://livecoins.com.br/previsoes-para-o-bitcoin-em-2023-2025-e-2030/</a:t>
            </a:r>
          </a:p>
        </p:txBody>
      </p:sp>
    </p:spTree>
  </p:cSld>
  <p:clrMapOvr>
    <a:masterClrMapping/>
  </p:clrMapOvr>
  <p:transition spd="slow">
    <p:push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4076" y="9568667"/>
            <a:ext cx="5851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620" y="537845"/>
            <a:ext cx="17380760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464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REFERÊNCIAS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0559" y="1689354"/>
            <a:ext cx="12046882" cy="821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Reconhecimentos e Direitos Autorais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@autor: Alexsandro Nogueira Costa Filho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Antonio Neto Moura Melo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Carla Sofia Santos Ribeiro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Emerson Paulo Pinheiro Muniz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Marcos Davi Taveira de Sousa</a:t>
            </a:r>
          </a:p>
          <a:p>
            <a:pPr algn="just">
              <a:lnSpc>
                <a:spcPts val="3288"/>
              </a:lnSpc>
            </a:pP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@contato: Alexsandro.nogueira@discente.ufma.br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Antonio.nmm@discente.ufma.br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Carla.sofia@discente.ufma.br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Emerson.muniz@discente.ufma.br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Marcos.davi@discente.ufma.br</a:t>
            </a:r>
          </a:p>
          <a:p>
            <a:pPr algn="just">
              <a:lnSpc>
                <a:spcPts val="3288"/>
              </a:lnSpc>
            </a:pP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@data última versão: 18/02/2025</a:t>
            </a:r>
          </a:p>
          <a:p>
            <a:pPr algn="just">
              <a:lnSpc>
                <a:spcPts val="3288"/>
              </a:lnSpc>
            </a:pP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@versão: 1.0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@outros repositórios: https://github.com/ememuniz/portal_de_criptos_full.git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@Agradecimentos: Universidade Federal do Maranhão (UFMA), Professor Doutor</a:t>
            </a:r>
          </a:p>
          <a:p>
            <a:pPr algn="just">
              <a:lnSpc>
                <a:spcPts val="3288"/>
              </a:lnSpc>
            </a:pPr>
            <a:r>
              <a:rPr lang="en-US" sz="2299" spc="6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Thales Levi Azevedo Valente, e colegas de curso.</a:t>
            </a:r>
          </a:p>
          <a:p>
            <a:pPr algn="just">
              <a:lnSpc>
                <a:spcPts val="3288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16726713" y="1282659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3122574" y="1175223"/>
                </a:moveTo>
                <a:lnTo>
                  <a:pt x="0" y="1175223"/>
                </a:lnTo>
                <a:lnTo>
                  <a:pt x="0" y="0"/>
                </a:lnTo>
                <a:lnTo>
                  <a:pt x="3122574" y="0"/>
                </a:lnTo>
                <a:lnTo>
                  <a:pt x="3122574" y="11752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749" y="2457882"/>
            <a:ext cx="16068502" cy="5796811"/>
          </a:xfrm>
          <a:custGeom>
            <a:avLst/>
            <a:gdLst/>
            <a:ahLst/>
            <a:cxnLst/>
            <a:rect r="r" b="b" t="t" l="l"/>
            <a:pathLst>
              <a:path h="5796811" w="16068502">
                <a:moveTo>
                  <a:pt x="0" y="0"/>
                </a:moveTo>
                <a:lnTo>
                  <a:pt x="16068502" y="0"/>
                </a:lnTo>
                <a:lnTo>
                  <a:pt x="16068502" y="5796810"/>
                </a:lnTo>
                <a:lnTo>
                  <a:pt x="0" y="5796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94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3971"/>
            <a:ext cx="118061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ANÁLISE DE MERCADO - CRESCIMENTO NOS ULTIMOS ANOS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5890" y="9568667"/>
            <a:ext cx="6015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4201" y="8745855"/>
            <a:ext cx="4513259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Fonte: TradingView(2025)</a:t>
            </a:r>
          </a:p>
        </p:txBody>
      </p:sp>
    </p:spTree>
  </p:cSld>
  <p:clrMapOvr>
    <a:masterClrMapping/>
  </p:clrMapOvr>
  <p:transition spd="slow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1323" y="9568667"/>
            <a:ext cx="5906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0852" y="2001742"/>
            <a:ext cx="13606297" cy="620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Copyright/License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material é resultado de um trabalho acadêmico para a disciplina PROJETO E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DESENVOLVIMENTO DE SOFTWARE, sob a orientação do professor Dr.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THALES LEVI AZEVEDO VALENTE, semestre letivo 2024.2, curso Engenharia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 Computação, na Universidade Federal do Maranhão (UFMA). Todo o material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sob esta licença é software livre: pode ser usado para fins acadêmicos e comerciais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 nenhum custo. Não há papelada, nem royalties, nem restrições de "copyleft" do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tipo GNU. Ele é licenciado sob os termos da Licença MIT, conforme descrito abaixo,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e, portanto, é compatível com a GPL e também se qualifica como software de código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aberto. É de domínio público. Os detalhes legais estão abaixo. O espírito desta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licença é que você é livre para usar este material para qualquer finalidade, sem</a:t>
            </a:r>
          </a:p>
          <a:p>
            <a:pPr algn="just">
              <a:lnSpc>
                <a:spcPts val="3518"/>
              </a:lnSpc>
            </a:pPr>
            <a:r>
              <a:rPr lang="en-US" sz="2792" spc="8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nenhum custo. O único requisito é que, se você usá-los, nos dê crédito.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3620" y="537845"/>
            <a:ext cx="17380760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464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REFERÊNCIAS</a:t>
            </a:r>
          </a:p>
        </p:txBody>
      </p:sp>
    </p:spTree>
  </p:cSld>
  <p:clrMapOvr>
    <a:masterClrMapping/>
  </p:clrMapOvr>
  <p:transition spd="slow">
    <p:push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9114" y="9568667"/>
            <a:ext cx="4551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620" y="537845"/>
            <a:ext cx="17380760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20"/>
              </a:lnSpc>
            </a:pPr>
            <a:r>
              <a:rPr lang="en-US" sz="8000" spc="464">
                <a:solidFill>
                  <a:srgbClr val="FFC74B"/>
                </a:solidFill>
                <a:latin typeface="Lexend Deca"/>
                <a:ea typeface="Lexend Deca"/>
                <a:cs typeface="Lexend Deca"/>
                <a:sym typeface="Lexend Deca"/>
              </a:rPr>
              <a:t>REFERÊNCIAS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40285" y="1885432"/>
            <a:ext cx="13007429" cy="719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Licenciado sob a Licença MIT. Permissão é concedida, gratuitamente, a qualquer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pessoa que obtenha uma cópia deste software e dos arquivos de documentação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associados (o "Software"), para lidar no Software sem restrição, incluindo sem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limitação os direitos de usar, copiar, modificar, mesclar, publicar, distribuir,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sublicenciar e/ou vender cópias do Software, e permitir pessoas a quem o Software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 fornecido a fazê-lo, sujeito às seguintes condições: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Este aviso de direitos autorais e este aviso de permissão devem ser incluídos em todas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 cópias ou partes substanciais do Software.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SOFTWARE É FORNECIDO "COMO ESTÁ", SEM GARANTIA DE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QUALQUER TIPO, EXPRESSA OU IMPLÍCITA, INCLUINDO MAS NÃO SE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LIMITANDO ÀS GARANTIAS DE COMERCIALIZAÇÃO, ADEQUAÇÃO A UM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DETERMINADO FIM E NÃO INFRINGÊNCIA. EM NENHUM CASO OS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AUTORES OU DETENTORES DE DIREITOS AUTORAIS SERÃO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RESPONSÁVEIS POR QUALQUER RECLAMAÇÃO, DANOS OU OUTRA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RESPONSABILIDADE, SEJA EM AÇÃO DE CONTRATO, TORT OU OUTRA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FORMA, DECORRENTE DE, FORA DE OU EM CONEXÃO COM O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SOFTWARE OU O USO OU OUTRAS NEGOCIAÇÕES NO SOFTWARE.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EFE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Para mais informações sobre a Licença MIT: https://opensource.org/licenses/MIT</a:t>
            </a:r>
          </a:p>
        </p:txBody>
      </p:sp>
    </p:spTree>
  </p:cSld>
  <p:clrMapOvr>
    <a:masterClrMapping/>
  </p:clrMapOvr>
  <p:transition spd="slow">
    <p:push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3587" y="5381946"/>
            <a:ext cx="12760826" cy="637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0"/>
              </a:lnSpc>
            </a:pPr>
            <a:r>
              <a:rPr lang="en-US" sz="4482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Contato: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63587" y="6152251"/>
            <a:ext cx="12760826" cy="158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3361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www.sereno.com.br</a:t>
            </a:r>
          </a:p>
          <a:p>
            <a:pPr algn="ctr">
              <a:lnSpc>
                <a:spcPts val="4134"/>
              </a:lnSpc>
            </a:pPr>
            <a:r>
              <a:rPr lang="en-US" sz="3361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contato@sereno.gmail.com</a:t>
            </a:r>
          </a:p>
          <a:p>
            <a:pPr algn="ctr" marL="0" indent="0" lvl="0">
              <a:lnSpc>
                <a:spcPts val="4571"/>
              </a:lnSpc>
            </a:pPr>
            <a:r>
              <a:rPr lang="en-US" sz="3361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+55 (98) 98434-2323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1333796" y="1442148"/>
            <a:ext cx="15925453" cy="19050"/>
          </a:xfrm>
          <a:prstGeom prst="line">
            <a:avLst/>
          </a:prstGeom>
          <a:ln cap="flat" w="85725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true" rot="0">
            <a:off x="829018" y="1028700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0" y="1175223"/>
                </a:moveTo>
                <a:lnTo>
                  <a:pt x="3122574" y="1175223"/>
                </a:lnTo>
                <a:lnTo>
                  <a:pt x="3122574" y="0"/>
                </a:lnTo>
                <a:lnTo>
                  <a:pt x="0" y="0"/>
                </a:lnTo>
                <a:lnTo>
                  <a:pt x="0" y="1175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028751" y="8825802"/>
            <a:ext cx="15925453" cy="19050"/>
          </a:xfrm>
          <a:prstGeom prst="line">
            <a:avLst/>
          </a:prstGeom>
          <a:ln cap="flat" w="85725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true" rot="-10800000">
            <a:off x="14336408" y="8083077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0" y="1175223"/>
                </a:moveTo>
                <a:lnTo>
                  <a:pt x="3122574" y="1175223"/>
                </a:lnTo>
                <a:lnTo>
                  <a:pt x="3122574" y="0"/>
                </a:lnTo>
                <a:lnTo>
                  <a:pt x="0" y="0"/>
                </a:lnTo>
                <a:lnTo>
                  <a:pt x="0" y="1175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25447" y="1774674"/>
            <a:ext cx="3237106" cy="3358658"/>
          </a:xfrm>
          <a:custGeom>
            <a:avLst/>
            <a:gdLst/>
            <a:ahLst/>
            <a:cxnLst/>
            <a:rect r="r" b="b" t="t" l="l"/>
            <a:pathLst>
              <a:path h="3358658" w="3237106">
                <a:moveTo>
                  <a:pt x="0" y="0"/>
                </a:moveTo>
                <a:lnTo>
                  <a:pt x="3237106" y="0"/>
                </a:lnTo>
                <a:lnTo>
                  <a:pt x="3237106" y="3358658"/>
                </a:lnTo>
                <a:lnTo>
                  <a:pt x="0" y="3358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16726713" y="1282659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3122574" y="1175223"/>
                </a:moveTo>
                <a:lnTo>
                  <a:pt x="0" y="1175223"/>
                </a:lnTo>
                <a:lnTo>
                  <a:pt x="0" y="0"/>
                </a:lnTo>
                <a:lnTo>
                  <a:pt x="3122574" y="0"/>
                </a:lnTo>
                <a:lnTo>
                  <a:pt x="3122574" y="1175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8886" y="1870270"/>
            <a:ext cx="14770229" cy="3932573"/>
          </a:xfrm>
          <a:custGeom>
            <a:avLst/>
            <a:gdLst/>
            <a:ahLst/>
            <a:cxnLst/>
            <a:rect r="r" b="b" t="t" l="l"/>
            <a:pathLst>
              <a:path h="3932573" w="14770229">
                <a:moveTo>
                  <a:pt x="0" y="0"/>
                </a:moveTo>
                <a:lnTo>
                  <a:pt x="14770228" y="0"/>
                </a:lnTo>
                <a:lnTo>
                  <a:pt x="14770228" y="3932574"/>
                </a:lnTo>
                <a:lnTo>
                  <a:pt x="0" y="3932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6079069"/>
            <a:ext cx="11301259" cy="3814175"/>
          </a:xfrm>
          <a:custGeom>
            <a:avLst/>
            <a:gdLst/>
            <a:ahLst/>
            <a:cxnLst/>
            <a:rect r="r" b="b" t="t" l="l"/>
            <a:pathLst>
              <a:path h="3814175" w="11301259">
                <a:moveTo>
                  <a:pt x="0" y="0"/>
                </a:moveTo>
                <a:lnTo>
                  <a:pt x="11301258" y="0"/>
                </a:lnTo>
                <a:lnTo>
                  <a:pt x="11301258" y="3814174"/>
                </a:lnTo>
                <a:lnTo>
                  <a:pt x="0" y="3814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53971"/>
            <a:ext cx="118061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ANÁLISE DE MERCADO - O MERCADO ATUALMENTE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1323" y="9568667"/>
            <a:ext cx="5906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16726713" y="1282659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3122574" y="1175223"/>
                </a:moveTo>
                <a:lnTo>
                  <a:pt x="0" y="1175223"/>
                </a:lnTo>
                <a:lnTo>
                  <a:pt x="0" y="0"/>
                </a:lnTo>
                <a:lnTo>
                  <a:pt x="3122574" y="0"/>
                </a:lnTo>
                <a:lnTo>
                  <a:pt x="3122574" y="1175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3805" y="1993925"/>
            <a:ext cx="15140391" cy="4012204"/>
          </a:xfrm>
          <a:custGeom>
            <a:avLst/>
            <a:gdLst/>
            <a:ahLst/>
            <a:cxnLst/>
            <a:rect r="r" b="b" t="t" l="l"/>
            <a:pathLst>
              <a:path h="4012204" w="15140391">
                <a:moveTo>
                  <a:pt x="0" y="0"/>
                </a:moveTo>
                <a:lnTo>
                  <a:pt x="15140390" y="0"/>
                </a:lnTo>
                <a:lnTo>
                  <a:pt x="15140390" y="4012204"/>
                </a:lnTo>
                <a:lnTo>
                  <a:pt x="0" y="4012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76064" y="6406179"/>
            <a:ext cx="13135872" cy="3440982"/>
          </a:xfrm>
          <a:custGeom>
            <a:avLst/>
            <a:gdLst/>
            <a:ahLst/>
            <a:cxnLst/>
            <a:rect r="r" b="b" t="t" l="l"/>
            <a:pathLst>
              <a:path h="3440982" w="13135872">
                <a:moveTo>
                  <a:pt x="0" y="0"/>
                </a:moveTo>
                <a:lnTo>
                  <a:pt x="13135872" y="0"/>
                </a:lnTo>
                <a:lnTo>
                  <a:pt x="13135872" y="3440981"/>
                </a:lnTo>
                <a:lnTo>
                  <a:pt x="0" y="3440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45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53971"/>
            <a:ext cx="118061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ANÁLISE DE MERCADO - O MERCADO ATUALMENTE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979" y="9568667"/>
            <a:ext cx="6113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0800000">
            <a:off x="16726713" y="1282659"/>
            <a:ext cx="3122574" cy="1175223"/>
          </a:xfrm>
          <a:custGeom>
            <a:avLst/>
            <a:gdLst/>
            <a:ahLst/>
            <a:cxnLst/>
            <a:rect r="r" b="b" t="t" l="l"/>
            <a:pathLst>
              <a:path h="1175223" w="3122574">
                <a:moveTo>
                  <a:pt x="3122574" y="1175223"/>
                </a:moveTo>
                <a:lnTo>
                  <a:pt x="0" y="1175223"/>
                </a:lnTo>
                <a:lnTo>
                  <a:pt x="0" y="0"/>
                </a:lnTo>
                <a:lnTo>
                  <a:pt x="3122574" y="0"/>
                </a:lnTo>
                <a:lnTo>
                  <a:pt x="3122574" y="11752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5014" y="1775020"/>
            <a:ext cx="15517972" cy="3724313"/>
          </a:xfrm>
          <a:custGeom>
            <a:avLst/>
            <a:gdLst/>
            <a:ahLst/>
            <a:cxnLst/>
            <a:rect r="r" b="b" t="t" l="l"/>
            <a:pathLst>
              <a:path h="3724313" w="15517972">
                <a:moveTo>
                  <a:pt x="0" y="0"/>
                </a:moveTo>
                <a:lnTo>
                  <a:pt x="15517972" y="0"/>
                </a:lnTo>
                <a:lnTo>
                  <a:pt x="15517972" y="3724314"/>
                </a:lnTo>
                <a:lnTo>
                  <a:pt x="0" y="3724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014" y="5870809"/>
            <a:ext cx="15457160" cy="3476825"/>
          </a:xfrm>
          <a:custGeom>
            <a:avLst/>
            <a:gdLst/>
            <a:ahLst/>
            <a:cxnLst/>
            <a:rect r="r" b="b" t="t" l="l"/>
            <a:pathLst>
              <a:path h="3476825" w="15457160">
                <a:moveTo>
                  <a:pt x="0" y="0"/>
                </a:moveTo>
                <a:lnTo>
                  <a:pt x="15457160" y="0"/>
                </a:lnTo>
                <a:lnTo>
                  <a:pt x="15457160" y="3476824"/>
                </a:lnTo>
                <a:lnTo>
                  <a:pt x="0" y="3476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2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53971"/>
            <a:ext cx="1180617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ANÁLISE DE MERCADO - PERSPECTIVAS FUTURAS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128" y="9568667"/>
            <a:ext cx="6110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4201" y="9525071"/>
            <a:ext cx="409090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Fonte: Livecoins(2025)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12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16666" t="0" r="16666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10800000">
            <a:off x="1047807" y="1000125"/>
            <a:ext cx="1763453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399866">
            <a:off x="311309" y="1717546"/>
            <a:ext cx="1472940" cy="0"/>
          </a:xfrm>
          <a:prstGeom prst="line">
            <a:avLst/>
          </a:prstGeom>
          <a:ln cap="rnd" w="95250">
            <a:solidFill>
              <a:srgbClr val="FBDE5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62703" y="3342511"/>
            <a:ext cx="7906151" cy="298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8" indent="-367029" lvl="1">
              <a:lnSpc>
                <a:spcPts val="605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Análises visuais e interativas</a:t>
            </a:r>
          </a:p>
          <a:p>
            <a:pPr algn="just" marL="734058" indent="-367029" lvl="1">
              <a:lnSpc>
                <a:spcPts val="605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Noticias e conteudos exclusivos</a:t>
            </a:r>
          </a:p>
          <a:p>
            <a:pPr algn="just" marL="734058" indent="-367029" lvl="1">
              <a:lnSpc>
                <a:spcPts val="605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Alertas personalizados</a:t>
            </a:r>
          </a:p>
          <a:p>
            <a:pPr algn="just" marL="734058" indent="-367029" lvl="1">
              <a:lnSpc>
                <a:spcPts val="605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Segurança e proteção de dados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7924" y="1233820"/>
            <a:ext cx="734093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5"/>
              </a:lnSpc>
              <a:spcBef>
                <a:spcPct val="0"/>
              </a:spcBef>
            </a:pPr>
            <a:r>
              <a:rPr lang="en-US" sz="4113" spc="238">
                <a:solidFill>
                  <a:srgbClr val="F2EBD7"/>
                </a:solidFill>
                <a:latin typeface="Lexend Deca"/>
                <a:ea typeface="Lexend Deca"/>
                <a:cs typeface="Lexend Deca"/>
                <a:sym typeface="Lexend Deca"/>
              </a:rPr>
              <a:t>NOSSOS DIFERENCIAIS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167" y="9258300"/>
            <a:ext cx="1093010" cy="1615581"/>
          </a:xfrm>
          <a:custGeom>
            <a:avLst/>
            <a:gdLst/>
            <a:ahLst/>
            <a:cxnLst/>
            <a:rect r="r" b="b" t="t" l="l"/>
            <a:pathLst>
              <a:path h="1615581" w="1093010">
                <a:moveTo>
                  <a:pt x="0" y="0"/>
                </a:moveTo>
                <a:lnTo>
                  <a:pt x="1093010" y="0"/>
                </a:lnTo>
                <a:lnTo>
                  <a:pt x="1093010" y="1615581"/>
                </a:lnTo>
                <a:lnTo>
                  <a:pt x="0" y="161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1351" y="9568667"/>
            <a:ext cx="6106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DAGeEBczY0k</dc:identifier>
  <dcterms:modified xsi:type="dcterms:W3CDTF">2011-08-01T06:04:30Z</dcterms:modified>
  <cp:revision>1</cp:revision>
  <dc:title>Portal de criptomoedas</dc:title>
</cp:coreProperties>
</file>